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2" r:id="rId5"/>
    <p:sldId id="261" r:id="rId6"/>
    <p:sldId id="265" r:id="rId7"/>
    <p:sldId id="274" r:id="rId8"/>
    <p:sldId id="267" r:id="rId9"/>
    <p:sldId id="268" r:id="rId10"/>
    <p:sldId id="270" r:id="rId11"/>
    <p:sldId id="269" r:id="rId12"/>
    <p:sldId id="264"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ECE664-F01C-4CAE-B0DE-71A767E1BE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76867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CE664-F01C-4CAE-B0DE-71A767E1BE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88667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CE664-F01C-4CAE-B0DE-71A767E1BE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97672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CE664-F01C-4CAE-B0DE-71A767E1BE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21599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ECE664-F01C-4CAE-B0DE-71A767E1BEEC}"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50654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ECE664-F01C-4CAE-B0DE-71A767E1BEEC}"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66206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ECE664-F01C-4CAE-B0DE-71A767E1BEEC}"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355973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ECE664-F01C-4CAE-B0DE-71A767E1BEEC}"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94511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CE664-F01C-4CAE-B0DE-71A767E1BEEC}"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250653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ECE664-F01C-4CAE-B0DE-71A767E1BEEC}"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88863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ECE664-F01C-4CAE-B0DE-71A767E1BEEC}"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B4CD-5565-47FB-ACFE-93B563A2E70B}" type="slidenum">
              <a:rPr lang="en-US" smtClean="0"/>
              <a:t>‹#›</a:t>
            </a:fld>
            <a:endParaRPr lang="en-US"/>
          </a:p>
        </p:txBody>
      </p:sp>
    </p:spTree>
    <p:extLst>
      <p:ext uri="{BB962C8B-B14F-4D97-AF65-F5344CB8AC3E}">
        <p14:creationId xmlns:p14="http://schemas.microsoft.com/office/powerpoint/2010/main" val="1240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CE664-F01C-4CAE-B0DE-71A767E1BEEC}" type="datetimeFigureOut">
              <a:rPr lang="en-US" smtClean="0"/>
              <a:t>5/22/2019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6B4CD-5565-47FB-ACFE-93B563A2E70B}" type="slidenum">
              <a:rPr lang="en-US" smtClean="0"/>
              <a:t>‹#›</a:t>
            </a:fld>
            <a:endParaRPr lang="en-US"/>
          </a:p>
        </p:txBody>
      </p:sp>
    </p:spTree>
    <p:extLst>
      <p:ext uri="{BB962C8B-B14F-4D97-AF65-F5344CB8AC3E}">
        <p14:creationId xmlns:p14="http://schemas.microsoft.com/office/powerpoint/2010/main" val="9100870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sspcrs.ie/portal/ehic/showCreate.do;jsessionid=dnlMSVGSHsb2vb028M1DZQdT1LJV4pnwTkn8tQcJlc1XbM5lGr6c!-1327945592"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IE" sz="4000" dirty="0" smtClean="0"/>
              <a:t>Competing at UKIFAC</a:t>
            </a:r>
            <a:endParaRPr lang="en-US" sz="4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5092" y="1825625"/>
            <a:ext cx="4341816" cy="4351338"/>
          </a:xfrm>
        </p:spPr>
      </p:pic>
    </p:spTree>
    <p:extLst>
      <p:ext uri="{BB962C8B-B14F-4D97-AF65-F5344CB8AC3E}">
        <p14:creationId xmlns:p14="http://schemas.microsoft.com/office/powerpoint/2010/main" val="2362394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p:txBody>
          <a:bodyPr/>
          <a:lstStyle/>
          <a:p>
            <a:r>
              <a:rPr lang="en-IE" dirty="0" smtClean="0"/>
              <a:t>RULES and ETIQUETTE</a:t>
            </a:r>
          </a:p>
          <a:p>
            <a:endParaRPr lang="en-US" dirty="0"/>
          </a:p>
        </p:txBody>
      </p:sp>
      <p:sp>
        <p:nvSpPr>
          <p:cNvPr id="8" name="Content Placeholder 7"/>
          <p:cNvSpPr>
            <a:spLocks noGrp="1"/>
          </p:cNvSpPr>
          <p:nvPr>
            <p:ph sz="half" idx="2"/>
          </p:nvPr>
        </p:nvSpPr>
        <p:spPr>
          <a:xfrm>
            <a:off x="839788" y="2069432"/>
            <a:ext cx="5332411" cy="4788568"/>
          </a:xfrm>
        </p:spPr>
        <p:txBody>
          <a:bodyPr>
            <a:normAutofit/>
          </a:bodyPr>
          <a:lstStyle/>
          <a:p>
            <a:r>
              <a:rPr lang="en-IE" dirty="0"/>
              <a:t>Shooting</a:t>
            </a:r>
          </a:p>
          <a:p>
            <a:pPr lvl="1"/>
            <a:r>
              <a:rPr lang="en-IE" dirty="0"/>
              <a:t>Archers </a:t>
            </a:r>
            <a:r>
              <a:rPr lang="en-IE" dirty="0" smtClean="0"/>
              <a:t>must SHOOT IN PAIRS</a:t>
            </a:r>
            <a:endParaRPr lang="en-IE" dirty="0"/>
          </a:p>
          <a:p>
            <a:pPr lvl="2"/>
            <a:r>
              <a:rPr lang="en-IE" dirty="0"/>
              <a:t>A/B: Target Captain / First Scorer</a:t>
            </a:r>
          </a:p>
          <a:p>
            <a:pPr lvl="2"/>
            <a:r>
              <a:rPr lang="en-IE" dirty="0"/>
              <a:t>C/D: Second Scorer / Arrow Puller</a:t>
            </a:r>
          </a:p>
          <a:p>
            <a:pPr lvl="2"/>
            <a:r>
              <a:rPr lang="en-IE" dirty="0"/>
              <a:t>E/F: </a:t>
            </a:r>
            <a:r>
              <a:rPr lang="en-IE" dirty="0" smtClean="0"/>
              <a:t>Arrow finders</a:t>
            </a:r>
            <a:endParaRPr lang="en-IE" dirty="0"/>
          </a:p>
          <a:p>
            <a:pPr lvl="1"/>
            <a:r>
              <a:rPr lang="en-IE" dirty="0"/>
              <a:t>Archers </a:t>
            </a:r>
            <a:r>
              <a:rPr lang="en-IE" dirty="0" smtClean="0"/>
              <a:t>must ROTATE SHOOTING ORDER</a:t>
            </a:r>
          </a:p>
          <a:p>
            <a:pPr lvl="2"/>
            <a:r>
              <a:rPr lang="en-IE" dirty="0" smtClean="0"/>
              <a:t>Target 1 – 14: A/B pair then C/D pair</a:t>
            </a:r>
          </a:p>
          <a:p>
            <a:pPr lvl="2"/>
            <a:r>
              <a:rPr lang="en-IE" dirty="0" smtClean="0"/>
              <a:t>Target </a:t>
            </a:r>
            <a:r>
              <a:rPr lang="en-IE" dirty="0"/>
              <a:t>15 – 28: </a:t>
            </a:r>
            <a:r>
              <a:rPr lang="en-IE" dirty="0" smtClean="0"/>
              <a:t>C/D pair then A/B pair</a:t>
            </a:r>
          </a:p>
          <a:p>
            <a:pPr lvl="1"/>
            <a:r>
              <a:rPr lang="en-IE" dirty="0" smtClean="0"/>
              <a:t>Archers must ROTATE SHOOTING POSITION</a:t>
            </a:r>
          </a:p>
          <a:p>
            <a:pPr lvl="2"/>
            <a:r>
              <a:rPr lang="en-IE" dirty="0" smtClean="0"/>
              <a:t>Target </a:t>
            </a:r>
            <a:r>
              <a:rPr lang="en-IE" dirty="0"/>
              <a:t>1 – 14: </a:t>
            </a:r>
            <a:r>
              <a:rPr lang="en-IE" dirty="0" smtClean="0"/>
              <a:t>Left: A (C) / Right: B (D)</a:t>
            </a:r>
            <a:endParaRPr lang="en-IE" dirty="0"/>
          </a:p>
          <a:p>
            <a:pPr lvl="2"/>
            <a:r>
              <a:rPr lang="en-IE" dirty="0" smtClean="0"/>
              <a:t>Target </a:t>
            </a:r>
            <a:r>
              <a:rPr lang="en-IE" dirty="0"/>
              <a:t>15 – 28: Left: </a:t>
            </a:r>
            <a:r>
              <a:rPr lang="en-IE" dirty="0" smtClean="0"/>
              <a:t>D (B) </a:t>
            </a:r>
            <a:r>
              <a:rPr lang="en-IE" dirty="0"/>
              <a:t>/ Right: </a:t>
            </a:r>
            <a:r>
              <a:rPr lang="en-IE" dirty="0" smtClean="0"/>
              <a:t>C (A)</a:t>
            </a:r>
            <a:endParaRPr lang="en-IE" dirty="0"/>
          </a:p>
        </p:txBody>
      </p:sp>
      <p:sp>
        <p:nvSpPr>
          <p:cNvPr id="10" name="Content Placeholder 9"/>
          <p:cNvSpPr>
            <a:spLocks noGrp="1"/>
          </p:cNvSpPr>
          <p:nvPr>
            <p:ph sz="quarter" idx="4"/>
          </p:nvPr>
        </p:nvSpPr>
        <p:spPr>
          <a:xfrm>
            <a:off x="6172199" y="2069432"/>
            <a:ext cx="5522496" cy="4636168"/>
          </a:xfrm>
        </p:spPr>
        <p:txBody>
          <a:bodyPr>
            <a:normAutofit lnSpcReduction="10000"/>
          </a:bodyPr>
          <a:lstStyle/>
          <a:p>
            <a:pPr lvl="1"/>
            <a:r>
              <a:rPr lang="en-US" dirty="0"/>
              <a:t>Unclear/unsafe shot </a:t>
            </a:r>
            <a:r>
              <a:rPr lang="en-US" b="1" dirty="0"/>
              <a:t>rule</a:t>
            </a:r>
            <a:r>
              <a:rPr lang="en-US" dirty="0"/>
              <a:t>: You are entitled to shoot a target singly if you feel you do not have a clear shot of the target or your footing is not sound.</a:t>
            </a:r>
            <a:endParaRPr lang="en-IE" dirty="0"/>
          </a:p>
          <a:p>
            <a:pPr lvl="1"/>
            <a:r>
              <a:rPr lang="en-IE" dirty="0" smtClean="0"/>
              <a:t>Foot </a:t>
            </a:r>
            <a:r>
              <a:rPr lang="en-IE" dirty="0"/>
              <a:t>placement </a:t>
            </a:r>
            <a:r>
              <a:rPr lang="en-US" b="1" dirty="0" smtClean="0"/>
              <a:t>rule</a:t>
            </a:r>
            <a:r>
              <a:rPr lang="en-US" dirty="0"/>
              <a:t> </a:t>
            </a:r>
            <a:r>
              <a:rPr lang="en-US" dirty="0" smtClean="0"/>
              <a:t>(double marker): </a:t>
            </a:r>
            <a:r>
              <a:rPr lang="en-US" dirty="0"/>
              <a:t>One foot shall touch or not be more than six inches behind or to either side of a marker.</a:t>
            </a:r>
          </a:p>
          <a:p>
            <a:pPr lvl="1"/>
            <a:r>
              <a:rPr lang="en-IE" dirty="0" smtClean="0"/>
              <a:t>Arrows can be shot in any order except for the 20 cm face. The ‘bunny’ </a:t>
            </a:r>
            <a:r>
              <a:rPr lang="en-IE" dirty="0" smtClean="0"/>
              <a:t>must </a:t>
            </a:r>
            <a:r>
              <a:rPr lang="en-IE" dirty="0" smtClean="0"/>
              <a:t>be shot in a ‘Z-formation’ starting top left (arrow #1) and finishing bottom right (arrow #4).</a:t>
            </a:r>
          </a:p>
          <a:p>
            <a:pPr lvl="1"/>
            <a:endParaRPr lang="en-IE" dirty="0" smtClean="0"/>
          </a:p>
        </p:txBody>
      </p:sp>
    </p:spTree>
    <p:extLst>
      <p:ext uri="{BB962C8B-B14F-4D97-AF65-F5344CB8AC3E}">
        <p14:creationId xmlns:p14="http://schemas.microsoft.com/office/powerpoint/2010/main" val="3930347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p:txBody>
          <a:bodyPr/>
          <a:lstStyle/>
          <a:p>
            <a:r>
              <a:rPr lang="en-IE" dirty="0" smtClean="0"/>
              <a:t>RULES and ETIQUETTE</a:t>
            </a:r>
          </a:p>
          <a:p>
            <a:endParaRPr lang="en-US" dirty="0"/>
          </a:p>
        </p:txBody>
      </p:sp>
      <p:sp>
        <p:nvSpPr>
          <p:cNvPr id="8" name="Content Placeholder 7"/>
          <p:cNvSpPr>
            <a:spLocks noGrp="1"/>
          </p:cNvSpPr>
          <p:nvPr>
            <p:ph sz="half" idx="2"/>
          </p:nvPr>
        </p:nvSpPr>
        <p:spPr>
          <a:xfrm>
            <a:off x="839788" y="2069432"/>
            <a:ext cx="6222034" cy="4636168"/>
          </a:xfrm>
        </p:spPr>
        <p:txBody>
          <a:bodyPr>
            <a:normAutofit lnSpcReduction="10000"/>
          </a:bodyPr>
          <a:lstStyle/>
          <a:p>
            <a:r>
              <a:rPr lang="en-IE" dirty="0" smtClean="0"/>
              <a:t>Scoring </a:t>
            </a:r>
          </a:p>
          <a:p>
            <a:pPr lvl="1"/>
            <a:r>
              <a:rPr lang="en-IE" dirty="0" smtClean="0"/>
              <a:t>Marking scorecards with A-C-E / F-D-B, as shown, helps track shoot </a:t>
            </a:r>
            <a:r>
              <a:rPr lang="en-IE" dirty="0"/>
              <a:t>rotation </a:t>
            </a:r>
            <a:endParaRPr lang="en-IE" dirty="0" smtClean="0"/>
          </a:p>
          <a:p>
            <a:pPr lvl="1"/>
            <a:r>
              <a:rPr lang="en-IE" dirty="0" smtClean="0"/>
              <a:t>Arrows MUST </a:t>
            </a:r>
            <a:r>
              <a:rPr lang="en-US" dirty="0"/>
              <a:t>arrow must cut through the line to score the higher value</a:t>
            </a:r>
            <a:endParaRPr lang="en-IE" dirty="0" smtClean="0"/>
          </a:p>
          <a:p>
            <a:pPr lvl="1"/>
            <a:r>
              <a:rPr lang="en-IE" dirty="0" smtClean="0"/>
              <a:t>DO </a:t>
            </a:r>
            <a:r>
              <a:rPr lang="en-IE" dirty="0"/>
              <a:t>NOT touch arrows in the target, to do so will forfeit your score</a:t>
            </a:r>
          </a:p>
          <a:p>
            <a:pPr lvl="1"/>
            <a:r>
              <a:rPr lang="en-IE" dirty="0"/>
              <a:t>DO NOT pull arrows until scoring </a:t>
            </a:r>
            <a:r>
              <a:rPr lang="en-IE" dirty="0" smtClean="0"/>
              <a:t>completed</a:t>
            </a:r>
          </a:p>
          <a:p>
            <a:pPr lvl="1"/>
            <a:r>
              <a:rPr lang="en-IE" dirty="0" smtClean="0"/>
              <a:t>DO pay </a:t>
            </a:r>
            <a:r>
              <a:rPr lang="en-IE" dirty="0"/>
              <a:t>attention to the score being called for you. It is hard to correct mistakes later</a:t>
            </a:r>
          </a:p>
          <a:p>
            <a:pPr lvl="1"/>
            <a:r>
              <a:rPr lang="en-IE" dirty="0"/>
              <a:t>DO check your final scores match. It is hard to </a:t>
            </a:r>
            <a:r>
              <a:rPr lang="en-IE" dirty="0" smtClean="0"/>
              <a:t>later correct results entered for you</a:t>
            </a:r>
            <a:endParaRPr lang="en-IE" dirty="0"/>
          </a:p>
          <a:p>
            <a:pPr lvl="1"/>
            <a:endParaRPr lang="en-US" dirty="0"/>
          </a:p>
        </p:txBody>
      </p:sp>
      <p:pic>
        <p:nvPicPr>
          <p:cNvPr id="2" name="Content Placeholder 1"/>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598561" y="1690689"/>
            <a:ext cx="3220088" cy="4640430"/>
          </a:xfrm>
        </p:spPr>
      </p:pic>
    </p:spTree>
    <p:extLst>
      <p:ext uri="{BB962C8B-B14F-4D97-AF65-F5344CB8AC3E}">
        <p14:creationId xmlns:p14="http://schemas.microsoft.com/office/powerpoint/2010/main" val="43947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a:xfrm>
            <a:off x="839788" y="1681163"/>
            <a:ext cx="3122613" cy="823912"/>
          </a:xfrm>
        </p:spPr>
        <p:txBody>
          <a:bodyPr/>
          <a:lstStyle/>
          <a:p>
            <a:r>
              <a:rPr lang="en-IE" dirty="0" smtClean="0"/>
              <a:t>SCORING</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065867"/>
            <a:ext cx="5205412" cy="3044929"/>
          </a:xfrm>
        </p:spPr>
      </p:pic>
      <p:pic>
        <p:nvPicPr>
          <p:cNvPr id="9"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5200" y="3588331"/>
            <a:ext cx="5155915" cy="2838180"/>
          </a:xfrm>
          <a:prstGeom prst="rect">
            <a:avLst/>
          </a:prstGeom>
        </p:spPr>
      </p:pic>
    </p:spTree>
    <p:extLst>
      <p:ext uri="{BB962C8B-B14F-4D97-AF65-F5344CB8AC3E}">
        <p14:creationId xmlns:p14="http://schemas.microsoft.com/office/powerpoint/2010/main" val="2200874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p:txBody>
          <a:bodyPr/>
          <a:lstStyle/>
          <a:p>
            <a:r>
              <a:rPr lang="en-IE" dirty="0" smtClean="0"/>
              <a:t>Shooting Groups</a:t>
            </a:r>
          </a:p>
          <a:p>
            <a:endParaRPr lang="en-US" dirty="0"/>
          </a:p>
        </p:txBody>
      </p:sp>
      <p:sp>
        <p:nvSpPr>
          <p:cNvPr id="8" name="Content Placeholder 7"/>
          <p:cNvSpPr>
            <a:spLocks noGrp="1"/>
          </p:cNvSpPr>
          <p:nvPr>
            <p:ph sz="half" idx="2"/>
          </p:nvPr>
        </p:nvSpPr>
        <p:spPr>
          <a:xfrm>
            <a:off x="839788" y="3386666"/>
            <a:ext cx="5231921" cy="3057265"/>
          </a:xfrm>
        </p:spPr>
        <p:txBody>
          <a:bodyPr>
            <a:normAutofit lnSpcReduction="10000"/>
          </a:bodyPr>
          <a:lstStyle/>
          <a:p>
            <a:r>
              <a:rPr lang="en-IE" dirty="0" smtClean="0"/>
              <a:t>Juniors</a:t>
            </a:r>
            <a:endParaRPr lang="en-IE" dirty="0"/>
          </a:p>
          <a:p>
            <a:pPr lvl="1"/>
            <a:r>
              <a:rPr lang="en-US" dirty="0" smtClean="0"/>
              <a:t>Groups </a:t>
            </a:r>
            <a:r>
              <a:rPr lang="en-US" dirty="0"/>
              <a:t>shall consist of no less than 3 and up to 6 junior archers. </a:t>
            </a:r>
            <a:endParaRPr lang="en-US" dirty="0" smtClean="0"/>
          </a:p>
          <a:p>
            <a:pPr lvl="1"/>
            <a:r>
              <a:rPr lang="en-US" dirty="0" smtClean="0"/>
              <a:t>If </a:t>
            </a:r>
            <a:r>
              <a:rPr lang="en-US" dirty="0"/>
              <a:t>there are not enough juniors to make a group of any combination of styles they must be grouped with a parent or shooting “guardian” who shall be agreed before shooting </a:t>
            </a:r>
            <a:r>
              <a:rPr lang="en-US" dirty="0" smtClean="0"/>
              <a:t>commences</a:t>
            </a:r>
            <a:endParaRPr lang="en-IE" dirty="0" smtClean="0"/>
          </a:p>
          <a:p>
            <a:endParaRPr lang="en-IE" dirty="0"/>
          </a:p>
        </p:txBody>
      </p:sp>
      <p:sp>
        <p:nvSpPr>
          <p:cNvPr id="9" name="Content Placeholder 7"/>
          <p:cNvSpPr>
            <a:spLocks noGrp="1"/>
          </p:cNvSpPr>
          <p:nvPr>
            <p:ph sz="half" idx="2"/>
          </p:nvPr>
        </p:nvSpPr>
        <p:spPr>
          <a:xfrm>
            <a:off x="5997575" y="2069432"/>
            <a:ext cx="5231921" cy="4374500"/>
          </a:xfrm>
        </p:spPr>
        <p:txBody>
          <a:bodyPr>
            <a:normAutofit fontScale="92500" lnSpcReduction="20000"/>
          </a:bodyPr>
          <a:lstStyle/>
          <a:p>
            <a:r>
              <a:rPr lang="en-IE" dirty="0" smtClean="0"/>
              <a:t>Cubs</a:t>
            </a:r>
            <a:endParaRPr lang="en-IE" dirty="0"/>
          </a:p>
          <a:p>
            <a:pPr lvl="1"/>
            <a:r>
              <a:rPr lang="en-US" dirty="0"/>
              <a:t>Unless cub minders are provided cubs shall shoot with a parent or a shooting “guardian” who shall be agreed before shooting commences.  </a:t>
            </a:r>
            <a:endParaRPr lang="en-US" dirty="0" smtClean="0"/>
          </a:p>
          <a:p>
            <a:pPr lvl="1"/>
            <a:r>
              <a:rPr lang="en-US" dirty="0" smtClean="0"/>
              <a:t>Groups </a:t>
            </a:r>
            <a:r>
              <a:rPr lang="en-US" dirty="0"/>
              <a:t>must consist of at least 3 adult archers plus the cub/cubs. </a:t>
            </a:r>
            <a:endParaRPr lang="en-US" dirty="0" smtClean="0"/>
          </a:p>
          <a:p>
            <a:pPr lvl="1"/>
            <a:r>
              <a:rPr lang="en-US" dirty="0" smtClean="0"/>
              <a:t>Groups will </a:t>
            </a:r>
            <a:r>
              <a:rPr lang="en-US" dirty="0"/>
              <a:t>be decided on the style of the parent or guardian not the cub. Cubs may not therefore be shooting head to head. </a:t>
            </a:r>
            <a:endParaRPr lang="en-US" dirty="0" smtClean="0"/>
          </a:p>
          <a:p>
            <a:pPr lvl="1"/>
            <a:r>
              <a:rPr lang="en-US" dirty="0" smtClean="0"/>
              <a:t>Cubs </a:t>
            </a:r>
            <a:r>
              <a:rPr lang="en-US" dirty="0"/>
              <a:t>do not count as scorers in a group. </a:t>
            </a:r>
            <a:endParaRPr lang="en-US" dirty="0" smtClean="0"/>
          </a:p>
          <a:p>
            <a:pPr lvl="1"/>
            <a:r>
              <a:rPr lang="en-US" dirty="0" smtClean="0"/>
              <a:t>Multiple </a:t>
            </a:r>
            <a:r>
              <a:rPr lang="en-US" dirty="0"/>
              <a:t>cub entries from one family will be split between the parents if possible</a:t>
            </a:r>
            <a:endParaRPr lang="en-IE" dirty="0"/>
          </a:p>
        </p:txBody>
      </p:sp>
      <p:sp>
        <p:nvSpPr>
          <p:cNvPr id="11" name="Content Placeholder 7"/>
          <p:cNvSpPr>
            <a:spLocks noGrp="1"/>
          </p:cNvSpPr>
          <p:nvPr>
            <p:ph sz="half" idx="2"/>
          </p:nvPr>
        </p:nvSpPr>
        <p:spPr>
          <a:xfrm>
            <a:off x="975254" y="2069431"/>
            <a:ext cx="5231921" cy="1317235"/>
          </a:xfrm>
        </p:spPr>
        <p:txBody>
          <a:bodyPr>
            <a:normAutofit/>
          </a:bodyPr>
          <a:lstStyle/>
          <a:p>
            <a:r>
              <a:rPr lang="en-IE" dirty="0" smtClean="0"/>
              <a:t>Adults</a:t>
            </a:r>
            <a:endParaRPr lang="en-IE" dirty="0"/>
          </a:p>
          <a:p>
            <a:pPr lvl="1"/>
            <a:r>
              <a:rPr lang="en-US" dirty="0"/>
              <a:t>Groups shall consist of no less than 3 and up to 6 adult archers.</a:t>
            </a:r>
            <a:endParaRPr lang="en-IE" dirty="0"/>
          </a:p>
        </p:txBody>
      </p:sp>
    </p:spTree>
    <p:extLst>
      <p:ext uri="{BB962C8B-B14F-4D97-AF65-F5344CB8AC3E}">
        <p14:creationId xmlns:p14="http://schemas.microsoft.com/office/powerpoint/2010/main" val="2829156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Other</a:t>
            </a:r>
            <a:endParaRPr lang="en-US" dirty="0"/>
          </a:p>
        </p:txBody>
      </p:sp>
      <p:sp>
        <p:nvSpPr>
          <p:cNvPr id="7" name="Text Placeholder 6"/>
          <p:cNvSpPr>
            <a:spLocks noGrp="1"/>
          </p:cNvSpPr>
          <p:nvPr>
            <p:ph type="body" idx="1"/>
          </p:nvPr>
        </p:nvSpPr>
        <p:spPr/>
        <p:txBody>
          <a:bodyPr/>
          <a:lstStyle/>
          <a:p>
            <a:r>
              <a:rPr lang="en-IE" dirty="0" smtClean="0"/>
              <a:t>TEAM OF NATIONS</a:t>
            </a:r>
          </a:p>
          <a:p>
            <a:endParaRPr lang="en-US" dirty="0"/>
          </a:p>
        </p:txBody>
      </p:sp>
      <p:sp>
        <p:nvSpPr>
          <p:cNvPr id="8" name="Content Placeholder 7"/>
          <p:cNvSpPr>
            <a:spLocks noGrp="1"/>
          </p:cNvSpPr>
          <p:nvPr>
            <p:ph sz="half" idx="2"/>
          </p:nvPr>
        </p:nvSpPr>
        <p:spPr>
          <a:xfrm>
            <a:off x="839788" y="2069432"/>
            <a:ext cx="5231921" cy="2866635"/>
          </a:xfrm>
        </p:spPr>
        <p:txBody>
          <a:bodyPr>
            <a:normAutofit fontScale="85000" lnSpcReduction="20000"/>
          </a:bodyPr>
          <a:lstStyle/>
          <a:p>
            <a:r>
              <a:rPr lang="en-IE" dirty="0"/>
              <a:t>Team structure</a:t>
            </a:r>
          </a:p>
          <a:p>
            <a:pPr lvl="1"/>
            <a:r>
              <a:rPr lang="en-IE" dirty="0"/>
              <a:t>x1 AMFU or AFFU</a:t>
            </a:r>
          </a:p>
          <a:p>
            <a:pPr lvl="1"/>
            <a:r>
              <a:rPr lang="en-IE" dirty="0"/>
              <a:t>x1 AMBU or AFBU</a:t>
            </a:r>
          </a:p>
          <a:p>
            <a:pPr lvl="1"/>
            <a:r>
              <a:rPr lang="en-IE" dirty="0"/>
              <a:t>x1 AMFS or AFFS (Recurve or Comp.)</a:t>
            </a:r>
          </a:p>
          <a:p>
            <a:pPr lvl="1"/>
            <a:r>
              <a:rPr lang="en-IE" dirty="0"/>
              <a:t>x1 AMBB or AFBB (Recurve or Comp.)</a:t>
            </a:r>
          </a:p>
          <a:p>
            <a:pPr lvl="1"/>
            <a:r>
              <a:rPr lang="en-IE" dirty="0"/>
              <a:t>x1 </a:t>
            </a:r>
            <a:r>
              <a:rPr lang="en-IE" dirty="0" smtClean="0"/>
              <a:t>AMBH </a:t>
            </a:r>
            <a:r>
              <a:rPr lang="en-IE" dirty="0"/>
              <a:t>or </a:t>
            </a:r>
            <a:r>
              <a:rPr lang="en-IE" dirty="0"/>
              <a:t>AFBH (Recurve or Comp</a:t>
            </a:r>
            <a:r>
              <a:rPr lang="en-IE" dirty="0" smtClean="0"/>
              <a:t>.)</a:t>
            </a:r>
            <a:endParaRPr lang="en-IE" dirty="0"/>
          </a:p>
          <a:p>
            <a:pPr lvl="1"/>
            <a:r>
              <a:rPr lang="en-IE" dirty="0"/>
              <a:t>x1 AMLB or AFLB</a:t>
            </a:r>
          </a:p>
          <a:p>
            <a:pPr marL="457200" lvl="1" indent="0">
              <a:buNone/>
            </a:pPr>
            <a:r>
              <a:rPr lang="en-IE" dirty="0" smtClean="0"/>
              <a:t>Note: </a:t>
            </a:r>
            <a:r>
              <a:rPr lang="en-IE" dirty="0"/>
              <a:t>Where </a:t>
            </a:r>
            <a:r>
              <a:rPr lang="en-IE" dirty="0" smtClean="0"/>
              <a:t>there are </a:t>
            </a:r>
            <a:r>
              <a:rPr lang="en-IE" dirty="0"/>
              <a:t>insufficient numbers to fill all styles archers can move-up a style (BHR to BB) but not down (FU to BU</a:t>
            </a:r>
            <a:r>
              <a:rPr lang="en-IE" dirty="0" smtClean="0"/>
              <a:t>)</a:t>
            </a:r>
            <a:endParaRPr lang="en-IE" dirty="0"/>
          </a:p>
        </p:txBody>
      </p:sp>
      <p:sp>
        <p:nvSpPr>
          <p:cNvPr id="9" name="Text Placeholder 8"/>
          <p:cNvSpPr>
            <a:spLocks noGrp="1"/>
          </p:cNvSpPr>
          <p:nvPr>
            <p:ph type="body" sz="quarter" idx="3"/>
          </p:nvPr>
        </p:nvSpPr>
        <p:spPr/>
        <p:txBody>
          <a:bodyPr/>
          <a:lstStyle/>
          <a:p>
            <a:r>
              <a:rPr lang="en-IE" dirty="0" smtClean="0"/>
              <a:t>SUBMITTING A PROTEST</a:t>
            </a:r>
          </a:p>
          <a:p>
            <a:endParaRPr lang="en-IE" dirty="0" smtClean="0"/>
          </a:p>
        </p:txBody>
      </p:sp>
      <p:sp>
        <p:nvSpPr>
          <p:cNvPr id="10" name="Content Placeholder 9"/>
          <p:cNvSpPr>
            <a:spLocks noGrp="1"/>
          </p:cNvSpPr>
          <p:nvPr>
            <p:ph sz="quarter" idx="4"/>
          </p:nvPr>
        </p:nvSpPr>
        <p:spPr>
          <a:xfrm>
            <a:off x="6172199" y="2069432"/>
            <a:ext cx="5522496" cy="4636168"/>
          </a:xfrm>
        </p:spPr>
        <p:txBody>
          <a:bodyPr>
            <a:normAutofit fontScale="77500" lnSpcReduction="20000"/>
          </a:bodyPr>
          <a:lstStyle/>
          <a:p>
            <a:r>
              <a:rPr lang="en-IE" dirty="0"/>
              <a:t>Protest Committee</a:t>
            </a:r>
          </a:p>
          <a:p>
            <a:pPr lvl="1"/>
            <a:r>
              <a:rPr lang="en-US" dirty="0"/>
              <a:t>A Protest Committee will consider and rule on all disputes and protests submitted at the tournament</a:t>
            </a:r>
            <a:r>
              <a:rPr lang="en-US" dirty="0" smtClean="0"/>
              <a:t>.</a:t>
            </a:r>
            <a:endParaRPr lang="en-US" dirty="0"/>
          </a:p>
          <a:p>
            <a:pPr lvl="1"/>
            <a:r>
              <a:rPr lang="en-US" dirty="0"/>
              <a:t>Protests must be submitted in writing, along with the appropriate fee as decided by the host, no later than one-hour after completion of that day's </a:t>
            </a:r>
            <a:r>
              <a:rPr lang="en-US" dirty="0" smtClean="0"/>
              <a:t>shooting</a:t>
            </a:r>
          </a:p>
          <a:p>
            <a:pPr lvl="1"/>
            <a:r>
              <a:rPr lang="en-US" dirty="0"/>
              <a:t>The Protest Committee shall only consider protests in relation to the Rules of Shooting. All other matters will be referred to the tournament host</a:t>
            </a:r>
            <a:r>
              <a:rPr lang="en-US" dirty="0" smtClean="0"/>
              <a:t>.</a:t>
            </a:r>
          </a:p>
          <a:p>
            <a:pPr lvl="1"/>
            <a:r>
              <a:rPr lang="en-US" dirty="0"/>
              <a:t>Where the protest is upheld the protest fee shall be returned to the individual making the protest, if the protest is not upheld the fee shall be forfeit and shall go to the host nation of the tournament.</a:t>
            </a:r>
          </a:p>
          <a:p>
            <a:pPr lvl="1"/>
            <a:r>
              <a:rPr lang="en-US" dirty="0" smtClean="0"/>
              <a:t>No </a:t>
            </a:r>
            <a:r>
              <a:rPr lang="en-US" dirty="0"/>
              <a:t>person may submit a protest on behalf of another person.</a:t>
            </a:r>
          </a:p>
          <a:p>
            <a:pPr lvl="1"/>
            <a:r>
              <a:rPr lang="en-US" dirty="0" smtClean="0"/>
              <a:t>No </a:t>
            </a:r>
            <a:r>
              <a:rPr lang="en-US" dirty="0"/>
              <a:t>cub may submit a protest.</a:t>
            </a:r>
          </a:p>
        </p:txBody>
      </p:sp>
      <p:sp>
        <p:nvSpPr>
          <p:cNvPr id="11" name="Text Placeholder 6"/>
          <p:cNvSpPr txBox="1">
            <a:spLocks/>
          </p:cNvSpPr>
          <p:nvPr/>
        </p:nvSpPr>
        <p:spPr>
          <a:xfrm>
            <a:off x="839787" y="4822296"/>
            <a:ext cx="515778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IE" dirty="0" smtClean="0"/>
              <a:t>UKIFAC ROTATION</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86" y="5171893"/>
            <a:ext cx="4328535" cy="1394581"/>
          </a:xfrm>
          <a:prstGeom prst="rect">
            <a:avLst/>
          </a:prstGeom>
        </p:spPr>
      </p:pic>
    </p:spTree>
    <p:extLst>
      <p:ext uri="{BB962C8B-B14F-4D97-AF65-F5344CB8AC3E}">
        <p14:creationId xmlns:p14="http://schemas.microsoft.com/office/powerpoint/2010/main" val="1291695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Contents</a:t>
            </a:r>
            <a:endParaRPr lang="en-US" dirty="0"/>
          </a:p>
        </p:txBody>
      </p:sp>
      <p:sp>
        <p:nvSpPr>
          <p:cNvPr id="3" name="Content Placeholder 2"/>
          <p:cNvSpPr>
            <a:spLocks noGrp="1"/>
          </p:cNvSpPr>
          <p:nvPr>
            <p:ph idx="1"/>
          </p:nvPr>
        </p:nvSpPr>
        <p:spPr>
          <a:xfrm>
            <a:off x="838200" y="1548882"/>
            <a:ext cx="10515600" cy="4982547"/>
          </a:xfrm>
        </p:spPr>
        <p:txBody>
          <a:bodyPr>
            <a:normAutofit fontScale="92500" lnSpcReduction="10000"/>
          </a:bodyPr>
          <a:lstStyle/>
          <a:p>
            <a:r>
              <a:rPr lang="en-IE" dirty="0" smtClean="0"/>
              <a:t>About UKIFAC</a:t>
            </a:r>
          </a:p>
          <a:p>
            <a:endParaRPr lang="en-IE" dirty="0" smtClean="0"/>
          </a:p>
          <a:p>
            <a:r>
              <a:rPr lang="en-IE" dirty="0" smtClean="0"/>
              <a:t>General information</a:t>
            </a:r>
          </a:p>
          <a:p>
            <a:endParaRPr lang="en-IE" dirty="0" smtClean="0"/>
          </a:p>
          <a:p>
            <a:r>
              <a:rPr lang="en-IE" dirty="0" smtClean="0"/>
              <a:t>Registration and Bow-check</a:t>
            </a:r>
          </a:p>
          <a:p>
            <a:endParaRPr lang="en-IE" dirty="0" smtClean="0"/>
          </a:p>
          <a:p>
            <a:r>
              <a:rPr lang="en-IE" dirty="0" smtClean="0"/>
              <a:t>IFAA Rounds</a:t>
            </a:r>
          </a:p>
          <a:p>
            <a:endParaRPr lang="en-IE" dirty="0" smtClean="0"/>
          </a:p>
          <a:p>
            <a:r>
              <a:rPr lang="en-IE" dirty="0" smtClean="0"/>
              <a:t>On the range</a:t>
            </a:r>
          </a:p>
          <a:p>
            <a:endParaRPr lang="en-IE" dirty="0"/>
          </a:p>
          <a:p>
            <a:r>
              <a:rPr lang="en-IE" dirty="0" smtClean="0"/>
              <a:t>Other</a:t>
            </a:r>
            <a:endParaRPr lang="en-US" dirty="0"/>
          </a:p>
        </p:txBody>
      </p:sp>
    </p:spTree>
    <p:extLst>
      <p:ext uri="{BB962C8B-B14F-4D97-AF65-F5344CB8AC3E}">
        <p14:creationId xmlns:p14="http://schemas.microsoft.com/office/powerpoint/2010/main" val="3008399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About UKIFAC</a:t>
            </a:r>
            <a:endParaRPr lang="en-US" dirty="0"/>
          </a:p>
        </p:txBody>
      </p:sp>
      <p:sp>
        <p:nvSpPr>
          <p:cNvPr id="7" name="Text Placeholder 6"/>
          <p:cNvSpPr>
            <a:spLocks noGrp="1"/>
          </p:cNvSpPr>
          <p:nvPr>
            <p:ph type="body" idx="1"/>
          </p:nvPr>
        </p:nvSpPr>
        <p:spPr/>
        <p:txBody>
          <a:bodyPr/>
          <a:lstStyle/>
          <a:p>
            <a:r>
              <a:rPr lang="en-IE" dirty="0" smtClean="0"/>
              <a:t>UKIFAC OVERVIEW</a:t>
            </a:r>
          </a:p>
          <a:p>
            <a:endParaRPr lang="en-US" dirty="0"/>
          </a:p>
        </p:txBody>
      </p:sp>
      <p:sp>
        <p:nvSpPr>
          <p:cNvPr id="8" name="Content Placeholder 7"/>
          <p:cNvSpPr>
            <a:spLocks noGrp="1"/>
          </p:cNvSpPr>
          <p:nvPr>
            <p:ph sz="half" idx="2"/>
          </p:nvPr>
        </p:nvSpPr>
        <p:spPr>
          <a:xfrm>
            <a:off x="839788" y="2069432"/>
            <a:ext cx="5480801" cy="4374500"/>
          </a:xfrm>
        </p:spPr>
        <p:txBody>
          <a:bodyPr>
            <a:normAutofit fontScale="92500" lnSpcReduction="10000"/>
          </a:bodyPr>
          <a:lstStyle/>
          <a:p>
            <a:r>
              <a:rPr lang="en-IE" dirty="0" smtClean="0"/>
              <a:t>UKIFAC is an annual, two day competition comprising of a 1x28 IFAA FIELD and a 1x28 HUNTER round </a:t>
            </a:r>
          </a:p>
          <a:p>
            <a:pPr lvl="1"/>
            <a:r>
              <a:rPr lang="en-US" dirty="0" smtClean="0"/>
              <a:t>3 </a:t>
            </a:r>
            <a:r>
              <a:rPr lang="en-US" dirty="0"/>
              <a:t>x 14 target courses </a:t>
            </a:r>
            <a:r>
              <a:rPr lang="en-US" dirty="0" smtClean="0"/>
              <a:t>are also permissible</a:t>
            </a:r>
          </a:p>
          <a:p>
            <a:r>
              <a:rPr lang="en-IE" dirty="0" smtClean="0"/>
              <a:t>UKIFAC is generally held the first weekend in </a:t>
            </a:r>
            <a:r>
              <a:rPr lang="en-IE" dirty="0" smtClean="0"/>
              <a:t>July</a:t>
            </a:r>
            <a:endParaRPr lang="en-IE" dirty="0" smtClean="0"/>
          </a:p>
          <a:p>
            <a:r>
              <a:rPr lang="en-IE" dirty="0" smtClean="0"/>
              <a:t>The tournament is open to all members of EFAA</a:t>
            </a:r>
            <a:r>
              <a:rPr lang="en-IE" dirty="0"/>
              <a:t>, IFAF, NIFAA</a:t>
            </a:r>
            <a:r>
              <a:rPr lang="en-IE" dirty="0" smtClean="0"/>
              <a:t>, SFAA and WFAA. </a:t>
            </a:r>
          </a:p>
          <a:p>
            <a:pPr lvl="1"/>
            <a:r>
              <a:rPr lang="en-IE" dirty="0" smtClean="0"/>
              <a:t>Members of IFAA affiliate nations may compete as ‘guests’ at </a:t>
            </a:r>
            <a:r>
              <a:rPr lang="en-IE" dirty="0"/>
              <a:t>the discretion </a:t>
            </a:r>
            <a:r>
              <a:rPr lang="en-IE" dirty="0" smtClean="0"/>
              <a:t>of the host nation</a:t>
            </a:r>
          </a:p>
        </p:txBody>
      </p:sp>
      <p:sp>
        <p:nvSpPr>
          <p:cNvPr id="9" name="Text Placeholder 8"/>
          <p:cNvSpPr>
            <a:spLocks noGrp="1"/>
          </p:cNvSpPr>
          <p:nvPr>
            <p:ph type="body" sz="quarter" idx="3"/>
          </p:nvPr>
        </p:nvSpPr>
        <p:spPr/>
        <p:txBody>
          <a:bodyPr/>
          <a:lstStyle/>
          <a:p>
            <a:endParaRPr lang="en-IE" dirty="0" smtClean="0"/>
          </a:p>
          <a:p>
            <a:endParaRPr lang="en-IE" dirty="0" smtClean="0"/>
          </a:p>
        </p:txBody>
      </p:sp>
      <p:sp>
        <p:nvSpPr>
          <p:cNvPr id="10" name="Content Placeholder 9"/>
          <p:cNvSpPr>
            <a:spLocks noGrp="1"/>
          </p:cNvSpPr>
          <p:nvPr>
            <p:ph sz="quarter" idx="4"/>
          </p:nvPr>
        </p:nvSpPr>
        <p:spPr>
          <a:xfrm>
            <a:off x="6172199" y="2069432"/>
            <a:ext cx="5522496" cy="4636168"/>
          </a:xfrm>
        </p:spPr>
        <p:txBody>
          <a:bodyPr>
            <a:normAutofit fontScale="92500" lnSpcReduction="10000"/>
          </a:bodyPr>
          <a:lstStyle/>
          <a:p>
            <a:r>
              <a:rPr lang="en-IE" dirty="0"/>
              <a:t>FRIDAY</a:t>
            </a:r>
          </a:p>
          <a:p>
            <a:pPr lvl="1"/>
            <a:r>
              <a:rPr lang="en-IE" dirty="0"/>
              <a:t>Registration &amp; Bow-check open</a:t>
            </a:r>
          </a:p>
          <a:p>
            <a:pPr lvl="1"/>
            <a:r>
              <a:rPr lang="en-IE" dirty="0"/>
              <a:t>Practice Range open </a:t>
            </a:r>
          </a:p>
          <a:p>
            <a:r>
              <a:rPr lang="en-IE" dirty="0"/>
              <a:t>SATURDAY</a:t>
            </a:r>
          </a:p>
          <a:p>
            <a:pPr lvl="1"/>
            <a:r>
              <a:rPr lang="en-IE" dirty="0"/>
              <a:t>Registration &amp; Bow-check open</a:t>
            </a:r>
          </a:p>
          <a:p>
            <a:pPr lvl="1"/>
            <a:r>
              <a:rPr lang="en-IE" dirty="0"/>
              <a:t>Practice Range open</a:t>
            </a:r>
          </a:p>
          <a:p>
            <a:pPr lvl="1"/>
            <a:r>
              <a:rPr lang="en-IE" dirty="0"/>
              <a:t>Safety briefing</a:t>
            </a:r>
          </a:p>
          <a:p>
            <a:pPr lvl="1"/>
            <a:r>
              <a:rPr lang="en-IE" dirty="0"/>
              <a:t>Day 1 of the competition </a:t>
            </a:r>
          </a:p>
          <a:p>
            <a:r>
              <a:rPr lang="en-IE" dirty="0"/>
              <a:t>SUNDAY</a:t>
            </a:r>
          </a:p>
          <a:p>
            <a:pPr lvl="1"/>
            <a:r>
              <a:rPr lang="en-IE" dirty="0"/>
              <a:t>Practice Range open</a:t>
            </a:r>
          </a:p>
          <a:p>
            <a:pPr lvl="1"/>
            <a:r>
              <a:rPr lang="en-IE" dirty="0"/>
              <a:t>Safety briefing</a:t>
            </a:r>
          </a:p>
          <a:p>
            <a:pPr lvl="1"/>
            <a:r>
              <a:rPr lang="en-IE" dirty="0"/>
              <a:t>Day 2 of the competition </a:t>
            </a:r>
          </a:p>
          <a:p>
            <a:pPr lvl="1"/>
            <a:r>
              <a:rPr lang="en-IE" dirty="0"/>
              <a:t>Awards Ceremony</a:t>
            </a:r>
          </a:p>
          <a:p>
            <a:endParaRPr lang="en-IE" dirty="0"/>
          </a:p>
        </p:txBody>
      </p:sp>
      <p:sp>
        <p:nvSpPr>
          <p:cNvPr id="11" name="Text Placeholder 6"/>
          <p:cNvSpPr txBox="1">
            <a:spLocks/>
          </p:cNvSpPr>
          <p:nvPr/>
        </p:nvSpPr>
        <p:spPr>
          <a:xfrm>
            <a:off x="6172198" y="1690688"/>
            <a:ext cx="515778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IE" dirty="0" smtClean="0"/>
              <a:t>TIMETABLE</a:t>
            </a:r>
          </a:p>
          <a:p>
            <a:endParaRPr lang="en-US" dirty="0"/>
          </a:p>
        </p:txBody>
      </p:sp>
    </p:spTree>
    <p:extLst>
      <p:ext uri="{BB962C8B-B14F-4D97-AF65-F5344CB8AC3E}">
        <p14:creationId xmlns:p14="http://schemas.microsoft.com/office/powerpoint/2010/main" val="239580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General Information</a:t>
            </a:r>
            <a:endParaRPr lang="en-US" dirty="0"/>
          </a:p>
        </p:txBody>
      </p:sp>
      <p:sp>
        <p:nvSpPr>
          <p:cNvPr id="7" name="Text Placeholder 6"/>
          <p:cNvSpPr>
            <a:spLocks noGrp="1"/>
          </p:cNvSpPr>
          <p:nvPr>
            <p:ph type="body" idx="1"/>
          </p:nvPr>
        </p:nvSpPr>
        <p:spPr/>
        <p:txBody>
          <a:bodyPr/>
          <a:lstStyle/>
          <a:p>
            <a:r>
              <a:rPr lang="en-IE" dirty="0" smtClean="0"/>
              <a:t>COMPETITOR PREREQUISITS</a:t>
            </a:r>
            <a:endParaRPr lang="en-IE" dirty="0"/>
          </a:p>
          <a:p>
            <a:endParaRPr lang="en-US" dirty="0"/>
          </a:p>
        </p:txBody>
      </p:sp>
      <p:sp>
        <p:nvSpPr>
          <p:cNvPr id="8" name="Content Placeholder 7"/>
          <p:cNvSpPr>
            <a:spLocks noGrp="1"/>
          </p:cNvSpPr>
          <p:nvPr>
            <p:ph sz="half" idx="2"/>
          </p:nvPr>
        </p:nvSpPr>
        <p:spPr>
          <a:xfrm>
            <a:off x="839788" y="2069432"/>
            <a:ext cx="5231921" cy="4374500"/>
          </a:xfrm>
        </p:spPr>
        <p:txBody>
          <a:bodyPr>
            <a:normAutofit fontScale="92500"/>
          </a:bodyPr>
          <a:lstStyle/>
          <a:p>
            <a:r>
              <a:rPr lang="en-IE" dirty="0" smtClean="0"/>
              <a:t>IFAA </a:t>
            </a:r>
            <a:r>
              <a:rPr lang="en-IE" dirty="0"/>
              <a:t>affiliation</a:t>
            </a:r>
          </a:p>
          <a:p>
            <a:pPr lvl="1"/>
            <a:r>
              <a:rPr lang="en-IE" dirty="0"/>
              <a:t>Is </a:t>
            </a:r>
            <a:r>
              <a:rPr lang="en-IE" dirty="0" smtClean="0"/>
              <a:t>your IFAF </a:t>
            </a:r>
            <a:r>
              <a:rPr lang="en-IE" dirty="0"/>
              <a:t>membership paid-up?</a:t>
            </a:r>
          </a:p>
          <a:p>
            <a:r>
              <a:rPr lang="en-IE" dirty="0"/>
              <a:t>Do you have a Classification Card</a:t>
            </a:r>
            <a:r>
              <a:rPr lang="en-IE" dirty="0" smtClean="0"/>
              <a:t>?</a:t>
            </a:r>
          </a:p>
          <a:p>
            <a:pPr lvl="1"/>
            <a:r>
              <a:rPr lang="en-IE" dirty="0" smtClean="0"/>
              <a:t>The Card should have at least TWO scores for Field &amp;/or Hunter rounds</a:t>
            </a:r>
          </a:p>
          <a:p>
            <a:pPr lvl="1"/>
            <a:r>
              <a:rPr lang="en-IE" dirty="0" smtClean="0"/>
              <a:t>Classification scores are valid for two years</a:t>
            </a:r>
          </a:p>
          <a:p>
            <a:pPr lvl="1"/>
            <a:r>
              <a:rPr lang="en-IE" dirty="0" smtClean="0"/>
              <a:t>For styles requiring classifications, archers who do not have a valid classification are deemed ‘Unclassified’ meaning they default into A </a:t>
            </a:r>
            <a:r>
              <a:rPr lang="en-IE" dirty="0" smtClean="0"/>
              <a:t>class for the competition.</a:t>
            </a:r>
            <a:endParaRPr lang="en-IE" dirty="0"/>
          </a:p>
        </p:txBody>
      </p:sp>
      <p:sp>
        <p:nvSpPr>
          <p:cNvPr id="9" name="Text Placeholder 8"/>
          <p:cNvSpPr>
            <a:spLocks noGrp="1"/>
          </p:cNvSpPr>
          <p:nvPr>
            <p:ph type="body" sz="quarter" idx="3"/>
          </p:nvPr>
        </p:nvSpPr>
        <p:spPr/>
        <p:txBody>
          <a:bodyPr/>
          <a:lstStyle/>
          <a:p>
            <a:r>
              <a:rPr lang="en-IE" dirty="0" smtClean="0"/>
              <a:t>TRAVEL ESSENTIALS</a:t>
            </a:r>
            <a:endParaRPr lang="en-IE" dirty="0"/>
          </a:p>
          <a:p>
            <a:endParaRPr lang="en-IE" dirty="0" smtClean="0"/>
          </a:p>
        </p:txBody>
      </p:sp>
      <p:sp>
        <p:nvSpPr>
          <p:cNvPr id="10" name="Content Placeholder 9"/>
          <p:cNvSpPr>
            <a:spLocks noGrp="1"/>
          </p:cNvSpPr>
          <p:nvPr>
            <p:ph sz="quarter" idx="4"/>
          </p:nvPr>
        </p:nvSpPr>
        <p:spPr>
          <a:xfrm>
            <a:off x="6172199" y="2069432"/>
            <a:ext cx="5522496" cy="4636168"/>
          </a:xfrm>
        </p:spPr>
        <p:txBody>
          <a:bodyPr>
            <a:normAutofit/>
          </a:bodyPr>
          <a:lstStyle/>
          <a:p>
            <a:r>
              <a:rPr lang="en-IE" dirty="0" smtClean="0"/>
              <a:t>Passport / National ID Card</a:t>
            </a:r>
            <a:endParaRPr lang="en-IE" dirty="0"/>
          </a:p>
          <a:p>
            <a:pPr lvl="1"/>
            <a:r>
              <a:rPr lang="en-IE" dirty="0"/>
              <a:t>Is your </a:t>
            </a:r>
            <a:r>
              <a:rPr lang="en-IE" dirty="0" smtClean="0"/>
              <a:t>travel document </a:t>
            </a:r>
            <a:r>
              <a:rPr lang="en-IE" dirty="0"/>
              <a:t>in date?</a:t>
            </a:r>
          </a:p>
          <a:p>
            <a:r>
              <a:rPr lang="en-IE" dirty="0"/>
              <a:t>E111 Card &amp; Travel Insurance</a:t>
            </a:r>
          </a:p>
          <a:p>
            <a:pPr lvl="1"/>
            <a:r>
              <a:rPr lang="en-IE" dirty="0"/>
              <a:t>Apply for an </a:t>
            </a:r>
            <a:r>
              <a:rPr lang="en-IE" dirty="0">
                <a:hlinkClick r:id="rId2"/>
              </a:rPr>
              <a:t>E111 card</a:t>
            </a:r>
            <a:r>
              <a:rPr lang="en-IE" dirty="0"/>
              <a:t> online </a:t>
            </a:r>
          </a:p>
          <a:p>
            <a:pPr lvl="1"/>
            <a:r>
              <a:rPr lang="en-IE" dirty="0"/>
              <a:t>Purchase travel insurance</a:t>
            </a:r>
          </a:p>
          <a:p>
            <a:r>
              <a:rPr lang="en-IE" dirty="0" smtClean="0"/>
              <a:t>Flight </a:t>
            </a:r>
            <a:r>
              <a:rPr lang="en-IE" dirty="0" smtClean="0"/>
              <a:t>vs. </a:t>
            </a:r>
            <a:r>
              <a:rPr lang="en-IE" dirty="0" smtClean="0"/>
              <a:t>Ferry</a:t>
            </a:r>
            <a:endParaRPr lang="en-IE" dirty="0"/>
          </a:p>
          <a:p>
            <a:r>
              <a:rPr lang="en-IE" dirty="0" smtClean="0"/>
              <a:t>Accommodation booked</a:t>
            </a:r>
            <a:endParaRPr lang="en-IE" dirty="0"/>
          </a:p>
          <a:p>
            <a:r>
              <a:rPr lang="en-IE" dirty="0"/>
              <a:t>Car hire vs. </a:t>
            </a:r>
            <a:r>
              <a:rPr lang="en-IE" dirty="0" smtClean="0"/>
              <a:t>Public transport</a:t>
            </a:r>
            <a:endParaRPr lang="en-IE" dirty="0"/>
          </a:p>
          <a:p>
            <a:pPr lvl="1"/>
            <a:r>
              <a:rPr lang="en-IE" dirty="0"/>
              <a:t>Do you have a FULL driving licence</a:t>
            </a:r>
            <a:r>
              <a:rPr lang="en-IE" dirty="0" smtClean="0"/>
              <a:t>?</a:t>
            </a:r>
          </a:p>
          <a:p>
            <a:pPr lvl="1"/>
            <a:r>
              <a:rPr lang="en-IE" dirty="0" smtClean="0"/>
              <a:t>Is </a:t>
            </a:r>
            <a:r>
              <a:rPr lang="en-IE" dirty="0" smtClean="0"/>
              <a:t>there </a:t>
            </a:r>
            <a:r>
              <a:rPr lang="en-IE" dirty="0" smtClean="0"/>
              <a:t>transport to </a:t>
            </a:r>
            <a:r>
              <a:rPr lang="en-IE" dirty="0" smtClean="0"/>
              <a:t>the </a:t>
            </a:r>
            <a:r>
              <a:rPr lang="en-IE" dirty="0" smtClean="0"/>
              <a:t>shoot site</a:t>
            </a:r>
            <a:r>
              <a:rPr lang="en-IE" dirty="0" smtClean="0"/>
              <a:t>?</a:t>
            </a:r>
            <a:endParaRPr lang="en-US" dirty="0"/>
          </a:p>
        </p:txBody>
      </p:sp>
    </p:spTree>
    <p:extLst>
      <p:ext uri="{BB962C8B-B14F-4D97-AF65-F5344CB8AC3E}">
        <p14:creationId xmlns:p14="http://schemas.microsoft.com/office/powerpoint/2010/main" val="333256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Registration &amp; Bow-check</a:t>
            </a:r>
            <a:endParaRPr lang="en-US" dirty="0"/>
          </a:p>
        </p:txBody>
      </p:sp>
      <p:sp>
        <p:nvSpPr>
          <p:cNvPr id="7" name="Text Placeholder 6"/>
          <p:cNvSpPr>
            <a:spLocks noGrp="1"/>
          </p:cNvSpPr>
          <p:nvPr>
            <p:ph type="body" idx="1"/>
          </p:nvPr>
        </p:nvSpPr>
        <p:spPr/>
        <p:txBody>
          <a:bodyPr/>
          <a:lstStyle/>
          <a:p>
            <a:r>
              <a:rPr lang="en-IE" dirty="0" smtClean="0"/>
              <a:t>PAPERWORK TO PRESENT</a:t>
            </a:r>
          </a:p>
          <a:p>
            <a:endParaRPr lang="en-US" dirty="0"/>
          </a:p>
        </p:txBody>
      </p:sp>
      <p:sp>
        <p:nvSpPr>
          <p:cNvPr id="8" name="Content Placeholder 7"/>
          <p:cNvSpPr>
            <a:spLocks noGrp="1"/>
          </p:cNvSpPr>
          <p:nvPr>
            <p:ph sz="half" idx="2"/>
          </p:nvPr>
        </p:nvSpPr>
        <p:spPr>
          <a:xfrm>
            <a:off x="839788" y="2069432"/>
            <a:ext cx="5231921" cy="4374500"/>
          </a:xfrm>
        </p:spPr>
        <p:txBody>
          <a:bodyPr>
            <a:normAutofit/>
          </a:bodyPr>
          <a:lstStyle/>
          <a:p>
            <a:r>
              <a:rPr lang="en-IE" dirty="0" smtClean="0"/>
              <a:t>Documents</a:t>
            </a:r>
            <a:endParaRPr lang="en-IE" dirty="0"/>
          </a:p>
          <a:p>
            <a:pPr lvl="1"/>
            <a:r>
              <a:rPr lang="en-IE" dirty="0" smtClean="0"/>
              <a:t>IFAF Membership card</a:t>
            </a:r>
          </a:p>
          <a:p>
            <a:pPr lvl="1"/>
            <a:r>
              <a:rPr lang="en-IE" dirty="0" smtClean="0"/>
              <a:t>Classification-Scorecard</a:t>
            </a:r>
            <a:endParaRPr lang="en-IE" dirty="0" smtClean="0"/>
          </a:p>
          <a:p>
            <a:pPr marL="457200" lvl="1" indent="0">
              <a:buNone/>
            </a:pPr>
            <a:endParaRPr lang="en-IE" dirty="0" smtClean="0"/>
          </a:p>
        </p:txBody>
      </p:sp>
      <p:sp>
        <p:nvSpPr>
          <p:cNvPr id="9" name="Text Placeholder 8"/>
          <p:cNvSpPr>
            <a:spLocks noGrp="1"/>
          </p:cNvSpPr>
          <p:nvPr>
            <p:ph type="body" sz="quarter" idx="3"/>
          </p:nvPr>
        </p:nvSpPr>
        <p:spPr/>
        <p:txBody>
          <a:bodyPr/>
          <a:lstStyle/>
          <a:p>
            <a:r>
              <a:rPr lang="en-IE" dirty="0" smtClean="0"/>
              <a:t>EQUIPMENT </a:t>
            </a:r>
            <a:r>
              <a:rPr lang="en-IE" dirty="0"/>
              <a:t>TO PRESENT</a:t>
            </a:r>
          </a:p>
          <a:p>
            <a:endParaRPr lang="en-IE" dirty="0" smtClean="0"/>
          </a:p>
        </p:txBody>
      </p:sp>
      <p:sp>
        <p:nvSpPr>
          <p:cNvPr id="10" name="Content Placeholder 9"/>
          <p:cNvSpPr>
            <a:spLocks noGrp="1"/>
          </p:cNvSpPr>
          <p:nvPr>
            <p:ph sz="quarter" idx="4"/>
          </p:nvPr>
        </p:nvSpPr>
        <p:spPr>
          <a:xfrm>
            <a:off x="6172199" y="2069432"/>
            <a:ext cx="5522496" cy="4636168"/>
          </a:xfrm>
        </p:spPr>
        <p:txBody>
          <a:bodyPr>
            <a:normAutofit lnSpcReduction="10000"/>
          </a:bodyPr>
          <a:lstStyle/>
          <a:p>
            <a:r>
              <a:rPr lang="en-IE" dirty="0" smtClean="0"/>
              <a:t>Bow</a:t>
            </a:r>
          </a:p>
          <a:p>
            <a:pPr lvl="1"/>
            <a:r>
              <a:rPr lang="en-IE" dirty="0" smtClean="0"/>
              <a:t>Compounds will be speed-checked</a:t>
            </a:r>
          </a:p>
          <a:p>
            <a:pPr lvl="1"/>
            <a:r>
              <a:rPr lang="en-IE" dirty="0" smtClean="0"/>
              <a:t>Marks considered sighting aids will be covered by the bow checkers</a:t>
            </a:r>
          </a:p>
          <a:p>
            <a:r>
              <a:rPr lang="en-IE" dirty="0" smtClean="0"/>
              <a:t>Arrows</a:t>
            </a:r>
          </a:p>
          <a:p>
            <a:pPr lvl="1"/>
            <a:r>
              <a:rPr lang="en-IE" dirty="0" smtClean="0"/>
              <a:t>Arrows must be numbered 1</a:t>
            </a:r>
            <a:r>
              <a:rPr lang="en-IE" smtClean="0"/>
              <a:t>, 2, 3 &amp; </a:t>
            </a:r>
            <a:r>
              <a:rPr lang="en-IE" dirty="0"/>
              <a:t>4</a:t>
            </a:r>
            <a:r>
              <a:rPr lang="en-IE" smtClean="0"/>
              <a:t> </a:t>
            </a:r>
            <a:r>
              <a:rPr lang="en-IE"/>
              <a:t>using </a:t>
            </a:r>
            <a:r>
              <a:rPr lang="en-IE" smtClean="0"/>
              <a:t>rings </a:t>
            </a:r>
            <a:r>
              <a:rPr lang="en-IE" dirty="0"/>
              <a:t>near to the </a:t>
            </a:r>
            <a:r>
              <a:rPr lang="en-IE" dirty="0" smtClean="0"/>
              <a:t>fletches</a:t>
            </a:r>
          </a:p>
          <a:p>
            <a:r>
              <a:rPr lang="en-IE" dirty="0" smtClean="0"/>
              <a:t>Tabs</a:t>
            </a:r>
          </a:p>
          <a:p>
            <a:pPr lvl="1"/>
            <a:r>
              <a:rPr lang="en-IE" dirty="0" smtClean="0"/>
              <a:t>No marks to aid shooting allowed</a:t>
            </a:r>
          </a:p>
          <a:p>
            <a:r>
              <a:rPr lang="en-IE" dirty="0" smtClean="0"/>
              <a:t>Binoculars</a:t>
            </a:r>
          </a:p>
          <a:p>
            <a:pPr lvl="1"/>
            <a:r>
              <a:rPr lang="en-IE" dirty="0" smtClean="0"/>
              <a:t>Only binoculars with a bow-check sticker can be used on the range</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87" y="3537713"/>
            <a:ext cx="5243018" cy="2302369"/>
          </a:xfrm>
          <a:prstGeom prst="rect">
            <a:avLst/>
          </a:prstGeom>
        </p:spPr>
      </p:pic>
    </p:spTree>
    <p:extLst>
      <p:ext uri="{BB962C8B-B14F-4D97-AF65-F5344CB8AC3E}">
        <p14:creationId xmlns:p14="http://schemas.microsoft.com/office/powerpoint/2010/main" val="1917302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IFAA </a:t>
            </a:r>
            <a:r>
              <a:rPr lang="en-IE" dirty="0" smtClean="0"/>
              <a:t>Rounds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46736" y="1690688"/>
            <a:ext cx="5695604" cy="3870166"/>
          </a:xfr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340" y="3071207"/>
            <a:ext cx="4940049" cy="2945299"/>
          </a:xfrm>
          <a:prstGeom prst="rect">
            <a:avLst/>
          </a:prstGeom>
        </p:spPr>
      </p:pic>
      <p:sp>
        <p:nvSpPr>
          <p:cNvPr id="3" name="Rectangle 2"/>
          <p:cNvSpPr/>
          <p:nvPr/>
        </p:nvSpPr>
        <p:spPr>
          <a:xfrm>
            <a:off x="8235361" y="1919282"/>
            <a:ext cx="1754006"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FIELD</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59044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IFAA </a:t>
            </a:r>
            <a:r>
              <a:rPr lang="en-IE" dirty="0" smtClean="0"/>
              <a:t>Rounds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87153" y="1690688"/>
            <a:ext cx="5179447" cy="3870166"/>
          </a:xfr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340" y="3071207"/>
            <a:ext cx="4940049" cy="2945299"/>
          </a:xfrm>
          <a:prstGeom prst="rect">
            <a:avLst/>
          </a:prstGeom>
        </p:spPr>
      </p:pic>
      <p:sp>
        <p:nvSpPr>
          <p:cNvPr id="6" name="Rectangle 5"/>
          <p:cNvSpPr/>
          <p:nvPr/>
        </p:nvSpPr>
        <p:spPr>
          <a:xfrm>
            <a:off x="7811367" y="1919282"/>
            <a:ext cx="2601995"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HUNTER</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822171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p:txBody>
          <a:bodyPr/>
          <a:lstStyle/>
          <a:p>
            <a:r>
              <a:rPr lang="en-IE" dirty="0" smtClean="0"/>
              <a:t>WHAT TO BRING</a:t>
            </a:r>
          </a:p>
          <a:p>
            <a:endParaRPr lang="en-US" dirty="0"/>
          </a:p>
        </p:txBody>
      </p:sp>
      <p:sp>
        <p:nvSpPr>
          <p:cNvPr id="8" name="Content Placeholder 7"/>
          <p:cNvSpPr>
            <a:spLocks noGrp="1"/>
          </p:cNvSpPr>
          <p:nvPr>
            <p:ph sz="half" idx="2"/>
          </p:nvPr>
        </p:nvSpPr>
        <p:spPr>
          <a:xfrm>
            <a:off x="839788" y="2069432"/>
            <a:ext cx="5231921" cy="4374500"/>
          </a:xfrm>
        </p:spPr>
        <p:txBody>
          <a:bodyPr>
            <a:normAutofit/>
          </a:bodyPr>
          <a:lstStyle/>
          <a:p>
            <a:r>
              <a:rPr lang="en-IE" dirty="0" smtClean="0"/>
              <a:t>Scorecards</a:t>
            </a:r>
            <a:endParaRPr lang="en-IE" dirty="0"/>
          </a:p>
          <a:p>
            <a:pPr lvl="1"/>
            <a:r>
              <a:rPr lang="en-IE" dirty="0" smtClean="0"/>
              <a:t>Bring the correct scorecard for the round being shot</a:t>
            </a:r>
          </a:p>
          <a:p>
            <a:r>
              <a:rPr lang="en-IE" dirty="0" smtClean="0"/>
              <a:t>Equipment</a:t>
            </a:r>
          </a:p>
          <a:p>
            <a:pPr lvl="1"/>
            <a:r>
              <a:rPr lang="en-IE" dirty="0" smtClean="0"/>
              <a:t>Bow, arrows, </a:t>
            </a:r>
            <a:r>
              <a:rPr lang="en-IE" dirty="0" smtClean="0"/>
              <a:t>quiver, binoculars</a:t>
            </a:r>
            <a:endParaRPr lang="en-IE" dirty="0" smtClean="0"/>
          </a:p>
          <a:p>
            <a:r>
              <a:rPr lang="en-IE" dirty="0" smtClean="0"/>
              <a:t>Essentials</a:t>
            </a:r>
          </a:p>
          <a:p>
            <a:pPr lvl="1"/>
            <a:r>
              <a:rPr lang="en-IE" dirty="0" smtClean="0"/>
              <a:t>Clothing for all seasons</a:t>
            </a:r>
            <a:r>
              <a:rPr lang="en-IE" dirty="0"/>
              <a:t>, hat, seat, </a:t>
            </a:r>
            <a:r>
              <a:rPr lang="en-IE" dirty="0" smtClean="0"/>
              <a:t>sun cream, bug-spray!</a:t>
            </a:r>
          </a:p>
          <a:p>
            <a:endParaRPr lang="en-IE" dirty="0"/>
          </a:p>
        </p:txBody>
      </p:sp>
      <p:sp>
        <p:nvSpPr>
          <p:cNvPr id="10" name="Content Placeholder 9"/>
          <p:cNvSpPr>
            <a:spLocks noGrp="1"/>
          </p:cNvSpPr>
          <p:nvPr>
            <p:ph sz="quarter" idx="4"/>
          </p:nvPr>
        </p:nvSpPr>
        <p:spPr>
          <a:xfrm>
            <a:off x="6172199" y="2069432"/>
            <a:ext cx="5522496" cy="4636168"/>
          </a:xfrm>
        </p:spPr>
        <p:txBody>
          <a:bodyPr>
            <a:normAutofit lnSpcReduction="10000"/>
          </a:bodyPr>
          <a:lstStyle/>
          <a:p>
            <a:r>
              <a:rPr lang="en-IE" dirty="0"/>
              <a:t>Money</a:t>
            </a:r>
          </a:p>
          <a:p>
            <a:pPr lvl="1"/>
            <a:r>
              <a:rPr lang="en-IE" dirty="0"/>
              <a:t>Lunch is usually a ‘rolling stop’. Food/drink can be purchased at </a:t>
            </a:r>
            <a:r>
              <a:rPr lang="en-IE" dirty="0" smtClean="0"/>
              <a:t>catering, if offered at the venue</a:t>
            </a:r>
            <a:endParaRPr lang="en-IE" dirty="0" smtClean="0"/>
          </a:p>
          <a:p>
            <a:r>
              <a:rPr lang="en-IE" dirty="0" smtClean="0"/>
              <a:t>Refreshments</a:t>
            </a:r>
            <a:endParaRPr lang="en-IE" dirty="0"/>
          </a:p>
          <a:p>
            <a:pPr lvl="1"/>
            <a:r>
              <a:rPr lang="en-IE" dirty="0" smtClean="0"/>
              <a:t>Bring a bag with food and drink in it… you may be hungry/thirsty before you reach catering.</a:t>
            </a:r>
          </a:p>
          <a:p>
            <a:r>
              <a:rPr lang="en-IE" dirty="0" smtClean="0"/>
              <a:t>Smoking</a:t>
            </a:r>
          </a:p>
          <a:p>
            <a:pPr lvl="1"/>
            <a:r>
              <a:rPr lang="en-IE" dirty="0" smtClean="0"/>
              <a:t>Smoking, including  E-Cigarettes, is normally NOT ALLOWED on the course, only at designated food stops</a:t>
            </a:r>
            <a:endParaRPr lang="en-US" dirty="0"/>
          </a:p>
        </p:txBody>
      </p:sp>
    </p:spTree>
    <p:extLst>
      <p:ext uri="{BB962C8B-B14F-4D97-AF65-F5344CB8AC3E}">
        <p14:creationId xmlns:p14="http://schemas.microsoft.com/office/powerpoint/2010/main" val="1986320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On the Range</a:t>
            </a:r>
            <a:endParaRPr lang="en-US" dirty="0"/>
          </a:p>
        </p:txBody>
      </p:sp>
      <p:sp>
        <p:nvSpPr>
          <p:cNvPr id="7" name="Text Placeholder 6"/>
          <p:cNvSpPr>
            <a:spLocks noGrp="1"/>
          </p:cNvSpPr>
          <p:nvPr>
            <p:ph type="body" idx="1"/>
          </p:nvPr>
        </p:nvSpPr>
        <p:spPr/>
        <p:txBody>
          <a:bodyPr/>
          <a:lstStyle/>
          <a:p>
            <a:r>
              <a:rPr lang="en-IE" dirty="0" smtClean="0"/>
              <a:t>RULES and ETIQUETTE</a:t>
            </a:r>
          </a:p>
          <a:p>
            <a:endParaRPr lang="en-US" dirty="0"/>
          </a:p>
        </p:txBody>
      </p:sp>
      <p:sp>
        <p:nvSpPr>
          <p:cNvPr id="8" name="Content Placeholder 7"/>
          <p:cNvSpPr>
            <a:spLocks noGrp="1"/>
          </p:cNvSpPr>
          <p:nvPr>
            <p:ph sz="half" idx="2"/>
          </p:nvPr>
        </p:nvSpPr>
        <p:spPr>
          <a:xfrm>
            <a:off x="839788" y="2069432"/>
            <a:ext cx="5231921" cy="4636168"/>
          </a:xfrm>
        </p:spPr>
        <p:txBody>
          <a:bodyPr>
            <a:normAutofit fontScale="92500" lnSpcReduction="10000"/>
          </a:bodyPr>
          <a:lstStyle/>
          <a:p>
            <a:r>
              <a:rPr lang="en-IE" dirty="0" smtClean="0"/>
              <a:t>Group position/role assigned</a:t>
            </a:r>
            <a:endParaRPr lang="en-IE" dirty="0"/>
          </a:p>
          <a:p>
            <a:pPr lvl="1"/>
            <a:r>
              <a:rPr lang="en-IE" dirty="0" smtClean="0"/>
              <a:t>The ordering of names in the group determines role (cannot be changed)</a:t>
            </a:r>
          </a:p>
          <a:p>
            <a:pPr lvl="2"/>
            <a:r>
              <a:rPr lang="en-IE" dirty="0" smtClean="0"/>
              <a:t>#1: Target Captain</a:t>
            </a:r>
          </a:p>
          <a:p>
            <a:pPr lvl="2"/>
            <a:r>
              <a:rPr lang="en-IE" dirty="0" smtClean="0"/>
              <a:t>#2: First Scorer</a:t>
            </a:r>
          </a:p>
          <a:p>
            <a:pPr lvl="2"/>
            <a:r>
              <a:rPr lang="en-IE" dirty="0" smtClean="0"/>
              <a:t>#3: Second Scorer</a:t>
            </a:r>
          </a:p>
          <a:p>
            <a:pPr lvl="2"/>
            <a:r>
              <a:rPr lang="en-IE" dirty="0" smtClean="0"/>
              <a:t>#4: Arrow Puller</a:t>
            </a:r>
          </a:p>
          <a:p>
            <a:pPr lvl="2"/>
            <a:r>
              <a:rPr lang="en-IE" dirty="0" smtClean="0"/>
              <a:t>#5 (or greater): No role assigned. General etiquette is to look for arrows</a:t>
            </a:r>
          </a:p>
          <a:p>
            <a:r>
              <a:rPr lang="en-IE" dirty="0" smtClean="0"/>
              <a:t>Target Captain’s job</a:t>
            </a:r>
          </a:p>
          <a:p>
            <a:pPr lvl="1"/>
            <a:r>
              <a:rPr lang="en-US" dirty="0" smtClean="0"/>
              <a:t>monitor shooting rotation</a:t>
            </a:r>
          </a:p>
          <a:p>
            <a:pPr lvl="1"/>
            <a:r>
              <a:rPr lang="en-US" dirty="0" smtClean="0"/>
              <a:t>settle </a:t>
            </a:r>
            <a:r>
              <a:rPr lang="en-US" dirty="0"/>
              <a:t>all local </a:t>
            </a:r>
            <a:r>
              <a:rPr lang="en-US" dirty="0" smtClean="0"/>
              <a:t>questions</a:t>
            </a:r>
          </a:p>
          <a:p>
            <a:pPr lvl="1"/>
            <a:r>
              <a:rPr lang="en-US" dirty="0"/>
              <a:t>d</a:t>
            </a:r>
            <a:r>
              <a:rPr lang="en-US" dirty="0" smtClean="0"/>
              <a:t>ecide on arrow scores except their own, this is done by the First Scorer</a:t>
            </a:r>
            <a:endParaRPr lang="en-IE" dirty="0" smtClean="0"/>
          </a:p>
        </p:txBody>
      </p:sp>
      <p:sp>
        <p:nvSpPr>
          <p:cNvPr id="10" name="Content Placeholder 9"/>
          <p:cNvSpPr>
            <a:spLocks noGrp="1"/>
          </p:cNvSpPr>
          <p:nvPr>
            <p:ph sz="quarter" idx="4"/>
          </p:nvPr>
        </p:nvSpPr>
        <p:spPr>
          <a:xfrm>
            <a:off x="6172199" y="2069432"/>
            <a:ext cx="5522496" cy="4636168"/>
          </a:xfrm>
        </p:spPr>
        <p:txBody>
          <a:bodyPr>
            <a:normAutofit/>
          </a:bodyPr>
          <a:lstStyle/>
          <a:p>
            <a:r>
              <a:rPr lang="en-IE" dirty="0" smtClean="0"/>
              <a:t>Targets</a:t>
            </a:r>
          </a:p>
          <a:p>
            <a:pPr lvl="1"/>
            <a:r>
              <a:rPr lang="en-IE" dirty="0" smtClean="0"/>
              <a:t>At each target there will be a notice board about the target:</a:t>
            </a:r>
          </a:p>
          <a:p>
            <a:pPr marL="457200" lvl="1" indent="0">
              <a:buNone/>
            </a:pPr>
            <a:endParaRPr lang="en-IE"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187" y="3217333"/>
            <a:ext cx="2018519" cy="3303031"/>
          </a:xfrm>
          <a:prstGeom prst="rect">
            <a:avLst/>
          </a:prstGeom>
        </p:spPr>
      </p:pic>
    </p:spTree>
    <p:extLst>
      <p:ext uri="{BB962C8B-B14F-4D97-AF65-F5344CB8AC3E}">
        <p14:creationId xmlns:p14="http://schemas.microsoft.com/office/powerpoint/2010/main" val="3894975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1652</TotalTime>
  <Words>1190</Words>
  <Application>Microsoft Office PowerPoint</Application>
  <PresentationFormat>Widescreen</PresentationFormat>
  <Paragraphs>160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Competing at UKIFAC</vt:lpstr>
      <vt:lpstr>Contents</vt:lpstr>
      <vt:lpstr>About UKIFAC</vt:lpstr>
      <vt:lpstr>General Information</vt:lpstr>
      <vt:lpstr>Registration &amp; Bow-check</vt:lpstr>
      <vt:lpstr>IFAA Rounds</vt:lpstr>
      <vt:lpstr>IFAA Rounds</vt:lpstr>
      <vt:lpstr>On the Range</vt:lpstr>
      <vt:lpstr>On the Range</vt:lpstr>
      <vt:lpstr>On the Range</vt:lpstr>
      <vt:lpstr>On the Range</vt:lpstr>
      <vt:lpstr>On the Range</vt:lpstr>
      <vt:lpstr>On the Range</vt:lpstr>
      <vt:lpstr>Other</vt:lpstr>
    </vt:vector>
  </TitlesOfParts>
  <Company>Sun Life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EBHC 2018</dc:title>
  <dc:creator>Lynn Ellingworth</dc:creator>
  <cp:lastModifiedBy>Lynn Ellingworth</cp:lastModifiedBy>
  <cp:revision>77</cp:revision>
  <dcterms:created xsi:type="dcterms:W3CDTF">2018-05-11T17:29:53Z</dcterms:created>
  <dcterms:modified xsi:type="dcterms:W3CDTF">2019-05-22T13:03:01Z</dcterms:modified>
</cp:coreProperties>
</file>