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2" r:id="rId5"/>
    <p:sldId id="261" r:id="rId6"/>
    <p:sldId id="275" r:id="rId7"/>
    <p:sldId id="276" r:id="rId8"/>
    <p:sldId id="267" r:id="rId9"/>
    <p:sldId id="268" r:id="rId10"/>
    <p:sldId id="270" r:id="rId11"/>
    <p:sldId id="269" r:id="rId12"/>
    <p:sldId id="264"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ECE664-F01C-4CAE-B0DE-71A767E1BEEC}"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76867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ECE664-F01C-4CAE-B0DE-71A767E1BEEC}"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88667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ECE664-F01C-4CAE-B0DE-71A767E1BEEC}"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97672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ECE664-F01C-4CAE-B0DE-71A767E1BEEC}"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21599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ECE664-F01C-4CAE-B0DE-71A767E1BEEC}"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50654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ECE664-F01C-4CAE-B0DE-71A767E1BEEC}"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66206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ECE664-F01C-4CAE-B0DE-71A767E1BEEC}" type="datetimeFigureOut">
              <a:rPr lang="en-US" smtClean="0"/>
              <a:t>10/17/2022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55973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ECE664-F01C-4CAE-B0DE-71A767E1BEEC}" type="datetimeFigureOut">
              <a:rPr lang="en-US" smtClean="0"/>
              <a:t>10/17/2022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94511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CE664-F01C-4CAE-B0DE-71A767E1BEEC}" type="datetimeFigureOut">
              <a:rPr lang="en-US" smtClean="0"/>
              <a:t>10/17/2022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250653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ECE664-F01C-4CAE-B0DE-71A767E1BEEC}"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88863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ECE664-F01C-4CAE-B0DE-71A767E1BEEC}"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2402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CE664-F01C-4CAE-B0DE-71A767E1BEEC}" type="datetimeFigureOut">
              <a:rPr lang="en-US" smtClean="0"/>
              <a:t>10/17/2022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6B4CD-5565-47FB-ACFE-93B563A2E70B}" type="slidenum">
              <a:rPr lang="en-US" smtClean="0"/>
              <a:t>‹#›</a:t>
            </a:fld>
            <a:endParaRPr lang="en-US"/>
          </a:p>
        </p:txBody>
      </p:sp>
    </p:spTree>
    <p:extLst>
      <p:ext uri="{BB962C8B-B14F-4D97-AF65-F5344CB8AC3E}">
        <p14:creationId xmlns:p14="http://schemas.microsoft.com/office/powerpoint/2010/main" val="9100870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sspcrs.ie/portal/ehic/showCreate.do;jsessionid=dnlMSVGSHsb2vb028M1DZQdT1LJV4pnwTkn8tQcJlc1XbM5lGr6c!-1327945592"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IE" sz="4000" dirty="0"/>
              <a:t>Competing at UKIFAC</a:t>
            </a:r>
            <a:endParaRPr lang="en-US" sz="40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5092" y="1825625"/>
            <a:ext cx="4341815" cy="4351338"/>
          </a:xfrm>
        </p:spPr>
      </p:pic>
      <p:sp>
        <p:nvSpPr>
          <p:cNvPr id="2" name="Title 3">
            <a:extLst>
              <a:ext uri="{FF2B5EF4-FFF2-40B4-BE49-F238E27FC236}">
                <a16:creationId xmlns:a16="http://schemas.microsoft.com/office/drawing/2014/main" id="{F48371A5-0626-13E0-673B-B4CE9AAC0D0A}"/>
              </a:ext>
            </a:extLst>
          </p:cNvPr>
          <p:cNvSpPr txBox="1">
            <a:spLocks/>
          </p:cNvSpPr>
          <p:nvPr/>
        </p:nvSpPr>
        <p:spPr>
          <a:xfrm>
            <a:off x="11353800" y="6492875"/>
            <a:ext cx="799215" cy="346869"/>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E" sz="4000" dirty="0"/>
              <a:t>Updated 2022</a:t>
            </a:r>
            <a:endParaRPr lang="en-US" sz="4000" dirty="0"/>
          </a:p>
        </p:txBody>
      </p:sp>
    </p:spTree>
    <p:extLst>
      <p:ext uri="{BB962C8B-B14F-4D97-AF65-F5344CB8AC3E}">
        <p14:creationId xmlns:p14="http://schemas.microsoft.com/office/powerpoint/2010/main" val="2362394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On the Range</a:t>
            </a:r>
            <a:endParaRPr lang="en-US" dirty="0"/>
          </a:p>
        </p:txBody>
      </p:sp>
      <p:sp>
        <p:nvSpPr>
          <p:cNvPr id="7" name="Text Placeholder 6"/>
          <p:cNvSpPr>
            <a:spLocks noGrp="1"/>
          </p:cNvSpPr>
          <p:nvPr>
            <p:ph type="body" idx="1"/>
          </p:nvPr>
        </p:nvSpPr>
        <p:spPr/>
        <p:txBody>
          <a:bodyPr/>
          <a:lstStyle/>
          <a:p>
            <a:r>
              <a:rPr lang="en-IE" dirty="0"/>
              <a:t>RULES and ETIQUETTE</a:t>
            </a:r>
          </a:p>
          <a:p>
            <a:endParaRPr lang="en-US" dirty="0"/>
          </a:p>
        </p:txBody>
      </p:sp>
      <p:sp>
        <p:nvSpPr>
          <p:cNvPr id="8" name="Content Placeholder 7"/>
          <p:cNvSpPr>
            <a:spLocks noGrp="1"/>
          </p:cNvSpPr>
          <p:nvPr>
            <p:ph sz="half" idx="2"/>
          </p:nvPr>
        </p:nvSpPr>
        <p:spPr>
          <a:xfrm>
            <a:off x="839788" y="2069432"/>
            <a:ext cx="5411383" cy="4489310"/>
          </a:xfrm>
        </p:spPr>
        <p:txBody>
          <a:bodyPr>
            <a:normAutofit/>
          </a:bodyPr>
          <a:lstStyle/>
          <a:p>
            <a:r>
              <a:rPr lang="en-IE" dirty="0"/>
              <a:t>Shooting</a:t>
            </a:r>
          </a:p>
          <a:p>
            <a:pPr lvl="1"/>
            <a:r>
              <a:rPr lang="en-IE" dirty="0"/>
              <a:t>Archers MUST </a:t>
            </a:r>
            <a:r>
              <a:rPr lang="en-IE" b="1" dirty="0"/>
              <a:t>shoot in pairs</a:t>
            </a:r>
          </a:p>
          <a:p>
            <a:pPr lvl="2"/>
            <a:r>
              <a:rPr lang="en-IE" dirty="0"/>
              <a:t>A/B: Target Captain / First Scorer</a:t>
            </a:r>
          </a:p>
          <a:p>
            <a:pPr lvl="2"/>
            <a:r>
              <a:rPr lang="en-IE" dirty="0"/>
              <a:t>C/D: Second Scorer / Arrow Puller</a:t>
            </a:r>
          </a:p>
          <a:p>
            <a:pPr lvl="1"/>
            <a:r>
              <a:rPr lang="en-IE" dirty="0"/>
              <a:t>Archers MUST </a:t>
            </a:r>
            <a:r>
              <a:rPr lang="en-IE" b="1" dirty="0"/>
              <a:t>rotate shoot order</a:t>
            </a:r>
          </a:p>
          <a:p>
            <a:pPr lvl="2"/>
            <a:r>
              <a:rPr lang="en-IE" dirty="0"/>
              <a:t>Target 1 – 14: A/B pair then C/D pair</a:t>
            </a:r>
          </a:p>
          <a:p>
            <a:pPr lvl="2"/>
            <a:r>
              <a:rPr lang="en-IE" dirty="0"/>
              <a:t>Target 15 – 28: C/D pair then A/B pair</a:t>
            </a:r>
          </a:p>
          <a:p>
            <a:pPr lvl="1"/>
            <a:r>
              <a:rPr lang="en-IE" dirty="0"/>
              <a:t>Archers MUST </a:t>
            </a:r>
            <a:r>
              <a:rPr lang="en-IE" b="1" dirty="0"/>
              <a:t>rotate shoot position</a:t>
            </a:r>
          </a:p>
          <a:p>
            <a:pPr lvl="2"/>
            <a:r>
              <a:rPr lang="en-IE" dirty="0"/>
              <a:t>Target 1 – 14: Left: A (C) / Right: B (D)</a:t>
            </a:r>
          </a:p>
          <a:p>
            <a:pPr lvl="2"/>
            <a:r>
              <a:rPr lang="en-IE" dirty="0"/>
              <a:t>Target 15 – 28: Left: D (B) / Right: C (A)</a:t>
            </a:r>
          </a:p>
        </p:txBody>
      </p:sp>
      <p:sp>
        <p:nvSpPr>
          <p:cNvPr id="10" name="Content Placeholder 9"/>
          <p:cNvSpPr>
            <a:spLocks noGrp="1"/>
          </p:cNvSpPr>
          <p:nvPr>
            <p:ph sz="quarter" idx="4"/>
          </p:nvPr>
        </p:nvSpPr>
        <p:spPr>
          <a:xfrm>
            <a:off x="6172199" y="365125"/>
            <a:ext cx="5522496" cy="6492875"/>
          </a:xfrm>
        </p:spPr>
        <p:txBody>
          <a:bodyPr>
            <a:normAutofit fontScale="92500" lnSpcReduction="20000"/>
          </a:bodyPr>
          <a:lstStyle/>
          <a:p>
            <a:r>
              <a:rPr lang="en-US" dirty="0"/>
              <a:t>Unclear/unsafe shot </a:t>
            </a:r>
            <a:r>
              <a:rPr lang="en-US" b="1" dirty="0"/>
              <a:t>rule</a:t>
            </a:r>
          </a:p>
          <a:p>
            <a:pPr lvl="1"/>
            <a:r>
              <a:rPr lang="en-US" dirty="0"/>
              <a:t>You are entitled to shoot a target singly if you feel you do not have a clear shot of the target or your footing is not sound.</a:t>
            </a:r>
            <a:endParaRPr lang="en-IE" dirty="0"/>
          </a:p>
          <a:p>
            <a:r>
              <a:rPr lang="en-IE" dirty="0"/>
              <a:t>Foot placement </a:t>
            </a:r>
            <a:r>
              <a:rPr lang="en-US" b="1" dirty="0"/>
              <a:t>rule</a:t>
            </a:r>
            <a:endParaRPr lang="en-US" dirty="0"/>
          </a:p>
          <a:p>
            <a:pPr lvl="1"/>
            <a:r>
              <a:rPr lang="en-US" dirty="0"/>
              <a:t>(1) Single marker lay-out: No archer shall shoot from in front of the appropriate marker. One foot shall not be more than six inches behind or a maximum of three feet to either side of such marker. For all Animal rounds, marked or unmarked, there shall be two markers. </a:t>
            </a:r>
          </a:p>
          <a:p>
            <a:pPr lvl="1"/>
            <a:r>
              <a:rPr lang="en-US" dirty="0"/>
              <a:t>(2) Double marker lay-out: No archer shall shoot from in front of the appropriate marker. One foot shall touch or not be more than six inches behind or to either side of such marker.</a:t>
            </a:r>
          </a:p>
          <a:p>
            <a:r>
              <a:rPr lang="en-IE" dirty="0"/>
              <a:t>Sequence of arrows shot </a:t>
            </a:r>
            <a:r>
              <a:rPr lang="en-IE" b="1" dirty="0"/>
              <a:t>rule</a:t>
            </a:r>
          </a:p>
          <a:p>
            <a:pPr lvl="1"/>
            <a:r>
              <a:rPr lang="en-IE" dirty="0"/>
              <a:t>Arrows can be shot in any order except for the 20 cm ‘bunny’ face. </a:t>
            </a:r>
          </a:p>
          <a:p>
            <a:pPr lvl="1"/>
            <a:r>
              <a:rPr lang="en-IE" dirty="0"/>
              <a:t>The ‘bunny’ must be shot in a ‘Z-formation’ starting top left (arrow #1) and finishing bottom right (arrow #4).</a:t>
            </a:r>
          </a:p>
        </p:txBody>
      </p:sp>
    </p:spTree>
    <p:extLst>
      <p:ext uri="{BB962C8B-B14F-4D97-AF65-F5344CB8AC3E}">
        <p14:creationId xmlns:p14="http://schemas.microsoft.com/office/powerpoint/2010/main" val="3930347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On the Range</a:t>
            </a:r>
            <a:endParaRPr lang="en-US" dirty="0"/>
          </a:p>
        </p:txBody>
      </p:sp>
      <p:sp>
        <p:nvSpPr>
          <p:cNvPr id="7" name="Text Placeholder 6"/>
          <p:cNvSpPr>
            <a:spLocks noGrp="1"/>
          </p:cNvSpPr>
          <p:nvPr>
            <p:ph type="body" idx="1"/>
          </p:nvPr>
        </p:nvSpPr>
        <p:spPr/>
        <p:txBody>
          <a:bodyPr/>
          <a:lstStyle/>
          <a:p>
            <a:r>
              <a:rPr lang="en-IE" dirty="0"/>
              <a:t>RULES and ETIQUETTE</a:t>
            </a:r>
          </a:p>
          <a:p>
            <a:endParaRPr lang="en-US" dirty="0"/>
          </a:p>
        </p:txBody>
      </p:sp>
      <p:sp>
        <p:nvSpPr>
          <p:cNvPr id="8" name="Content Placeholder 7"/>
          <p:cNvSpPr>
            <a:spLocks noGrp="1"/>
          </p:cNvSpPr>
          <p:nvPr>
            <p:ph sz="half" idx="2"/>
          </p:nvPr>
        </p:nvSpPr>
        <p:spPr>
          <a:xfrm>
            <a:off x="839787" y="2069432"/>
            <a:ext cx="7065617" cy="4636168"/>
          </a:xfrm>
        </p:spPr>
        <p:txBody>
          <a:bodyPr>
            <a:normAutofit fontScale="92500" lnSpcReduction="20000"/>
          </a:bodyPr>
          <a:lstStyle/>
          <a:p>
            <a:r>
              <a:rPr lang="en-IE" dirty="0"/>
              <a:t>Scoring </a:t>
            </a:r>
          </a:p>
          <a:p>
            <a:pPr lvl="1"/>
            <a:r>
              <a:rPr lang="en-IE" dirty="0"/>
              <a:t>Marking scorecards with A-C / B-D, as shown, helps track shoot rotation </a:t>
            </a:r>
          </a:p>
          <a:p>
            <a:pPr lvl="1"/>
            <a:r>
              <a:rPr lang="en-IE" dirty="0"/>
              <a:t>Rotation is by ‘unit’. Best practice is to start rotation on the starting target (e.g. #6) and continue A-C rotation until end of Unit 1 then switch to B-D rotation for all of Unit 2 (e.g. #15) </a:t>
            </a:r>
          </a:p>
          <a:p>
            <a:pPr lvl="1"/>
            <a:r>
              <a:rPr lang="en-IE" dirty="0"/>
              <a:t>Arrows MUST </a:t>
            </a:r>
            <a:r>
              <a:rPr lang="en-US" dirty="0"/>
              <a:t>arrow must cut through the line to score the higher value</a:t>
            </a:r>
            <a:endParaRPr lang="en-IE" dirty="0"/>
          </a:p>
          <a:p>
            <a:pPr lvl="1"/>
            <a:r>
              <a:rPr lang="en-IE" dirty="0"/>
              <a:t>DO NOT touch arrows in the target, to do so will forfeit your score</a:t>
            </a:r>
          </a:p>
          <a:p>
            <a:pPr lvl="1"/>
            <a:r>
              <a:rPr lang="en-IE" dirty="0"/>
              <a:t>DO NOT pull arrows until scoring completed</a:t>
            </a:r>
          </a:p>
          <a:p>
            <a:pPr lvl="1"/>
            <a:r>
              <a:rPr lang="en-IE" dirty="0"/>
              <a:t>DO pay attention to the score being called for you. It is hard to correct mistakes later</a:t>
            </a:r>
          </a:p>
          <a:p>
            <a:pPr lvl="1"/>
            <a:r>
              <a:rPr lang="en-IE" dirty="0"/>
              <a:t>DO check your final scores match. It is much harder to later change results entered for you/signed-off by you</a:t>
            </a:r>
          </a:p>
          <a:p>
            <a:pPr lvl="1"/>
            <a:endParaRPr lang="en-US" dirty="0"/>
          </a:p>
        </p:txBody>
      </p:sp>
      <p:pic>
        <p:nvPicPr>
          <p:cNvPr id="2" name="Content Placeholder 1"/>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8182363" y="1690688"/>
            <a:ext cx="3173025" cy="4640430"/>
          </a:xfrm>
        </p:spPr>
      </p:pic>
    </p:spTree>
    <p:extLst>
      <p:ext uri="{BB962C8B-B14F-4D97-AF65-F5344CB8AC3E}">
        <p14:creationId xmlns:p14="http://schemas.microsoft.com/office/powerpoint/2010/main" val="43947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On the Range</a:t>
            </a:r>
            <a:endParaRPr lang="en-US" dirty="0"/>
          </a:p>
        </p:txBody>
      </p:sp>
      <p:sp>
        <p:nvSpPr>
          <p:cNvPr id="7" name="Text Placeholder 6"/>
          <p:cNvSpPr>
            <a:spLocks noGrp="1"/>
          </p:cNvSpPr>
          <p:nvPr>
            <p:ph type="body" idx="1"/>
          </p:nvPr>
        </p:nvSpPr>
        <p:spPr>
          <a:xfrm>
            <a:off x="839788" y="1681163"/>
            <a:ext cx="3122613" cy="823912"/>
          </a:xfrm>
        </p:spPr>
        <p:txBody>
          <a:bodyPr/>
          <a:lstStyle/>
          <a:p>
            <a:r>
              <a:rPr lang="en-IE" dirty="0"/>
              <a:t>SCORING</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065867"/>
            <a:ext cx="5205412" cy="3044929"/>
          </a:xfrm>
        </p:spPr>
      </p:pic>
      <p:pic>
        <p:nvPicPr>
          <p:cNvPr id="9" name="Content Placeholder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5200" y="3588331"/>
            <a:ext cx="5155915" cy="2838180"/>
          </a:xfrm>
          <a:prstGeom prst="rect">
            <a:avLst/>
          </a:prstGeom>
        </p:spPr>
      </p:pic>
    </p:spTree>
    <p:extLst>
      <p:ext uri="{BB962C8B-B14F-4D97-AF65-F5344CB8AC3E}">
        <p14:creationId xmlns:p14="http://schemas.microsoft.com/office/powerpoint/2010/main" val="2200874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On the Range</a:t>
            </a:r>
            <a:endParaRPr lang="en-US" dirty="0"/>
          </a:p>
        </p:txBody>
      </p:sp>
      <p:sp>
        <p:nvSpPr>
          <p:cNvPr id="7" name="Text Placeholder 6"/>
          <p:cNvSpPr>
            <a:spLocks noGrp="1"/>
          </p:cNvSpPr>
          <p:nvPr>
            <p:ph type="body" idx="1"/>
          </p:nvPr>
        </p:nvSpPr>
        <p:spPr/>
        <p:txBody>
          <a:bodyPr/>
          <a:lstStyle/>
          <a:p>
            <a:r>
              <a:rPr lang="en-IE" dirty="0"/>
              <a:t>Shooting Groups</a:t>
            </a:r>
          </a:p>
          <a:p>
            <a:endParaRPr lang="en-US" dirty="0"/>
          </a:p>
        </p:txBody>
      </p:sp>
      <p:sp>
        <p:nvSpPr>
          <p:cNvPr id="8" name="Content Placeholder 7"/>
          <p:cNvSpPr>
            <a:spLocks noGrp="1"/>
          </p:cNvSpPr>
          <p:nvPr>
            <p:ph sz="half" idx="2"/>
          </p:nvPr>
        </p:nvSpPr>
        <p:spPr>
          <a:xfrm>
            <a:off x="839788" y="3386666"/>
            <a:ext cx="5231921" cy="3057265"/>
          </a:xfrm>
        </p:spPr>
        <p:txBody>
          <a:bodyPr>
            <a:normAutofit lnSpcReduction="10000"/>
          </a:bodyPr>
          <a:lstStyle/>
          <a:p>
            <a:r>
              <a:rPr lang="en-IE" dirty="0"/>
              <a:t>Juniors</a:t>
            </a:r>
          </a:p>
          <a:p>
            <a:pPr lvl="1"/>
            <a:r>
              <a:rPr lang="en-US" dirty="0"/>
              <a:t>Groups shall consist of no less than 3 and up to 6 junior archers. </a:t>
            </a:r>
          </a:p>
          <a:p>
            <a:pPr lvl="1"/>
            <a:r>
              <a:rPr lang="en-US" dirty="0"/>
              <a:t>If there are not enough juniors to make a group of any combination of styles they must be grouped with a parent or shooting “guardian” who shall be agreed before shooting commences</a:t>
            </a:r>
            <a:endParaRPr lang="en-IE" dirty="0"/>
          </a:p>
          <a:p>
            <a:endParaRPr lang="en-IE" dirty="0"/>
          </a:p>
        </p:txBody>
      </p:sp>
      <p:sp>
        <p:nvSpPr>
          <p:cNvPr id="9" name="Content Placeholder 7"/>
          <p:cNvSpPr>
            <a:spLocks noGrp="1"/>
          </p:cNvSpPr>
          <p:nvPr>
            <p:ph sz="half" idx="2"/>
          </p:nvPr>
        </p:nvSpPr>
        <p:spPr>
          <a:xfrm>
            <a:off x="5997575" y="2069432"/>
            <a:ext cx="5231921" cy="4374500"/>
          </a:xfrm>
        </p:spPr>
        <p:txBody>
          <a:bodyPr>
            <a:normAutofit fontScale="92500" lnSpcReduction="20000"/>
          </a:bodyPr>
          <a:lstStyle/>
          <a:p>
            <a:r>
              <a:rPr lang="en-IE" dirty="0"/>
              <a:t>Cubs</a:t>
            </a:r>
          </a:p>
          <a:p>
            <a:pPr lvl="1"/>
            <a:r>
              <a:rPr lang="en-US" dirty="0"/>
              <a:t>Unless cub minders are provided cubs shall shoot with a parent or a shooting “guardian” who shall be agreed before shooting commences.  </a:t>
            </a:r>
          </a:p>
          <a:p>
            <a:pPr lvl="1"/>
            <a:r>
              <a:rPr lang="en-US" dirty="0"/>
              <a:t>Groups must consist of at least 3 adult archers plus the cub/cubs. </a:t>
            </a:r>
          </a:p>
          <a:p>
            <a:pPr lvl="1"/>
            <a:r>
              <a:rPr lang="en-US" dirty="0"/>
              <a:t>Groups will be decided on the style of the parent or guardian not the cub. Cubs, therefore, may not be shooting head to head. </a:t>
            </a:r>
          </a:p>
          <a:p>
            <a:pPr lvl="1"/>
            <a:r>
              <a:rPr lang="en-US" dirty="0"/>
              <a:t>Cubs do not count as scorers in a group. </a:t>
            </a:r>
          </a:p>
          <a:p>
            <a:pPr lvl="1"/>
            <a:r>
              <a:rPr lang="en-US" dirty="0"/>
              <a:t>Multiple cub entries from one family will be split between the parents if possible</a:t>
            </a:r>
            <a:endParaRPr lang="en-IE" dirty="0"/>
          </a:p>
        </p:txBody>
      </p:sp>
      <p:sp>
        <p:nvSpPr>
          <p:cNvPr id="11" name="Content Placeholder 7"/>
          <p:cNvSpPr>
            <a:spLocks noGrp="1"/>
          </p:cNvSpPr>
          <p:nvPr>
            <p:ph sz="half" idx="2"/>
          </p:nvPr>
        </p:nvSpPr>
        <p:spPr>
          <a:xfrm>
            <a:off x="975254" y="2069431"/>
            <a:ext cx="5231921" cy="1317235"/>
          </a:xfrm>
        </p:spPr>
        <p:txBody>
          <a:bodyPr>
            <a:normAutofit/>
          </a:bodyPr>
          <a:lstStyle/>
          <a:p>
            <a:r>
              <a:rPr lang="en-IE" dirty="0"/>
              <a:t>Adults</a:t>
            </a:r>
          </a:p>
          <a:p>
            <a:pPr lvl="1"/>
            <a:r>
              <a:rPr lang="en-US" dirty="0"/>
              <a:t>Groups shall consist of no less than 3 and up to 6 adult archers.</a:t>
            </a:r>
            <a:endParaRPr lang="en-IE" dirty="0"/>
          </a:p>
        </p:txBody>
      </p:sp>
    </p:spTree>
    <p:extLst>
      <p:ext uri="{BB962C8B-B14F-4D97-AF65-F5344CB8AC3E}">
        <p14:creationId xmlns:p14="http://schemas.microsoft.com/office/powerpoint/2010/main" val="2829156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Other</a:t>
            </a:r>
            <a:endParaRPr lang="en-US" dirty="0"/>
          </a:p>
        </p:txBody>
      </p:sp>
      <p:sp>
        <p:nvSpPr>
          <p:cNvPr id="7" name="Text Placeholder 6"/>
          <p:cNvSpPr>
            <a:spLocks noGrp="1"/>
          </p:cNvSpPr>
          <p:nvPr>
            <p:ph type="body" idx="1"/>
          </p:nvPr>
        </p:nvSpPr>
        <p:spPr/>
        <p:txBody>
          <a:bodyPr/>
          <a:lstStyle/>
          <a:p>
            <a:r>
              <a:rPr lang="en-IE" dirty="0"/>
              <a:t>TEAM OF NATIONS</a:t>
            </a:r>
          </a:p>
          <a:p>
            <a:endParaRPr lang="en-US" dirty="0"/>
          </a:p>
        </p:txBody>
      </p:sp>
      <p:sp>
        <p:nvSpPr>
          <p:cNvPr id="8" name="Content Placeholder 7"/>
          <p:cNvSpPr>
            <a:spLocks noGrp="1"/>
          </p:cNvSpPr>
          <p:nvPr>
            <p:ph sz="half" idx="2"/>
          </p:nvPr>
        </p:nvSpPr>
        <p:spPr>
          <a:xfrm>
            <a:off x="839788" y="2069432"/>
            <a:ext cx="5231921" cy="2866635"/>
          </a:xfrm>
        </p:spPr>
        <p:txBody>
          <a:bodyPr>
            <a:normAutofit fontScale="85000" lnSpcReduction="20000"/>
          </a:bodyPr>
          <a:lstStyle/>
          <a:p>
            <a:r>
              <a:rPr lang="en-IE" dirty="0"/>
              <a:t>Team structure</a:t>
            </a:r>
          </a:p>
          <a:p>
            <a:pPr lvl="1"/>
            <a:r>
              <a:rPr lang="en-IE" dirty="0"/>
              <a:t>x1 AMFU or AFFU</a:t>
            </a:r>
          </a:p>
          <a:p>
            <a:pPr lvl="1"/>
            <a:r>
              <a:rPr lang="en-IE" dirty="0"/>
              <a:t>x1 AMBU or AFBU</a:t>
            </a:r>
          </a:p>
          <a:p>
            <a:pPr lvl="1"/>
            <a:r>
              <a:rPr lang="en-IE" dirty="0"/>
              <a:t>x1 AMFS or AFFS (Recurve or Comp.)</a:t>
            </a:r>
          </a:p>
          <a:p>
            <a:pPr lvl="1"/>
            <a:r>
              <a:rPr lang="en-IE" dirty="0"/>
              <a:t>x1 AMBB or AFBB (Recurve or Comp.)</a:t>
            </a:r>
          </a:p>
          <a:p>
            <a:pPr lvl="1"/>
            <a:r>
              <a:rPr lang="en-IE" dirty="0"/>
              <a:t>x1 AMBH or AFBH (Recurve or Comp.)</a:t>
            </a:r>
          </a:p>
          <a:p>
            <a:pPr lvl="1"/>
            <a:r>
              <a:rPr lang="en-IE" dirty="0"/>
              <a:t>x1 AMLB or AFLB</a:t>
            </a:r>
          </a:p>
          <a:p>
            <a:pPr marL="457200" lvl="1" indent="0">
              <a:buNone/>
            </a:pPr>
            <a:r>
              <a:rPr lang="en-IE" dirty="0"/>
              <a:t>Note: Where there are insufficient numbers to fill all styles archers can move-up a style (BHR to BB) but not down (FU to BU)</a:t>
            </a:r>
          </a:p>
        </p:txBody>
      </p:sp>
      <p:sp>
        <p:nvSpPr>
          <p:cNvPr id="9" name="Text Placeholder 8"/>
          <p:cNvSpPr>
            <a:spLocks noGrp="1"/>
          </p:cNvSpPr>
          <p:nvPr>
            <p:ph type="body" sz="quarter" idx="3"/>
          </p:nvPr>
        </p:nvSpPr>
        <p:spPr/>
        <p:txBody>
          <a:bodyPr/>
          <a:lstStyle/>
          <a:p>
            <a:r>
              <a:rPr lang="en-IE" dirty="0"/>
              <a:t>SUBMITTING A PROTEST</a:t>
            </a:r>
          </a:p>
          <a:p>
            <a:endParaRPr lang="en-IE" dirty="0"/>
          </a:p>
        </p:txBody>
      </p:sp>
      <p:sp>
        <p:nvSpPr>
          <p:cNvPr id="10" name="Content Placeholder 9"/>
          <p:cNvSpPr>
            <a:spLocks noGrp="1"/>
          </p:cNvSpPr>
          <p:nvPr>
            <p:ph sz="quarter" idx="4"/>
          </p:nvPr>
        </p:nvSpPr>
        <p:spPr>
          <a:xfrm>
            <a:off x="6172199" y="2069432"/>
            <a:ext cx="5522496" cy="4636168"/>
          </a:xfrm>
        </p:spPr>
        <p:txBody>
          <a:bodyPr>
            <a:normAutofit fontScale="77500" lnSpcReduction="20000"/>
          </a:bodyPr>
          <a:lstStyle/>
          <a:p>
            <a:r>
              <a:rPr lang="en-IE" dirty="0"/>
              <a:t>Protest Committee</a:t>
            </a:r>
          </a:p>
          <a:p>
            <a:pPr lvl="1"/>
            <a:r>
              <a:rPr lang="en-US" dirty="0"/>
              <a:t>A Protest Committee will consider and rule on all disputes and protests submitted at the tournament.</a:t>
            </a:r>
          </a:p>
          <a:p>
            <a:pPr lvl="1"/>
            <a:r>
              <a:rPr lang="en-US" dirty="0"/>
              <a:t>Protests must be submitted in writing, along with the appropriate fee as decided by the host, no later than one-hour after completion of that day's shooting</a:t>
            </a:r>
          </a:p>
          <a:p>
            <a:pPr lvl="1"/>
            <a:r>
              <a:rPr lang="en-US" dirty="0"/>
              <a:t>The Protest Committee shall only consider protests in relation to the Rules of Shooting. All other matters will be referred to the tournament host.</a:t>
            </a:r>
          </a:p>
          <a:p>
            <a:pPr lvl="1"/>
            <a:r>
              <a:rPr lang="en-US" dirty="0"/>
              <a:t>Where the protest is upheld the protest fee shall be returned to the individual making the protest, if the protest is not upheld the fee shall be forfeit and shall go to the host nation of the tournament.</a:t>
            </a:r>
          </a:p>
          <a:p>
            <a:pPr lvl="1"/>
            <a:r>
              <a:rPr lang="en-US" dirty="0"/>
              <a:t>No person may submit a protest on behalf of another person.</a:t>
            </a:r>
          </a:p>
          <a:p>
            <a:pPr lvl="1"/>
            <a:r>
              <a:rPr lang="en-US" dirty="0"/>
              <a:t>No cub may submit a protest.</a:t>
            </a:r>
          </a:p>
        </p:txBody>
      </p:sp>
      <p:sp>
        <p:nvSpPr>
          <p:cNvPr id="11" name="Text Placeholder 6"/>
          <p:cNvSpPr txBox="1">
            <a:spLocks/>
          </p:cNvSpPr>
          <p:nvPr/>
        </p:nvSpPr>
        <p:spPr>
          <a:xfrm>
            <a:off x="839787" y="4822296"/>
            <a:ext cx="515778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IE" dirty="0"/>
              <a:t>UKIFAC ROTATION</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401" y="5113704"/>
            <a:ext cx="2415613" cy="1394581"/>
          </a:xfrm>
          <a:prstGeom prst="rect">
            <a:avLst/>
          </a:prstGeom>
        </p:spPr>
      </p:pic>
    </p:spTree>
    <p:extLst>
      <p:ext uri="{BB962C8B-B14F-4D97-AF65-F5344CB8AC3E}">
        <p14:creationId xmlns:p14="http://schemas.microsoft.com/office/powerpoint/2010/main" val="129169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Contents</a:t>
            </a:r>
            <a:endParaRPr lang="en-US" dirty="0"/>
          </a:p>
        </p:txBody>
      </p:sp>
      <p:sp>
        <p:nvSpPr>
          <p:cNvPr id="3" name="Content Placeholder 2"/>
          <p:cNvSpPr>
            <a:spLocks noGrp="1"/>
          </p:cNvSpPr>
          <p:nvPr>
            <p:ph idx="1"/>
          </p:nvPr>
        </p:nvSpPr>
        <p:spPr>
          <a:xfrm>
            <a:off x="838200" y="1548882"/>
            <a:ext cx="10515600" cy="4982547"/>
          </a:xfrm>
        </p:spPr>
        <p:txBody>
          <a:bodyPr>
            <a:normAutofit fontScale="92500" lnSpcReduction="10000"/>
          </a:bodyPr>
          <a:lstStyle/>
          <a:p>
            <a:pPr marL="514350" indent="-514350">
              <a:buFont typeface="+mj-lt"/>
              <a:buAutoNum type="arabicPeriod"/>
            </a:pPr>
            <a:r>
              <a:rPr lang="en-IE" dirty="0"/>
              <a:t>About UKIFAC</a:t>
            </a:r>
          </a:p>
          <a:p>
            <a:pPr marL="514350" indent="-514350">
              <a:buFont typeface="+mj-lt"/>
              <a:buAutoNum type="arabicPeriod"/>
            </a:pPr>
            <a:endParaRPr lang="en-IE" dirty="0"/>
          </a:p>
          <a:p>
            <a:pPr marL="514350" indent="-514350">
              <a:buFont typeface="+mj-lt"/>
              <a:buAutoNum type="arabicPeriod"/>
            </a:pPr>
            <a:r>
              <a:rPr lang="en-IE" dirty="0"/>
              <a:t>General information</a:t>
            </a:r>
          </a:p>
          <a:p>
            <a:pPr marL="514350" indent="-514350">
              <a:buFont typeface="+mj-lt"/>
              <a:buAutoNum type="arabicPeriod"/>
            </a:pPr>
            <a:endParaRPr lang="en-IE" dirty="0"/>
          </a:p>
          <a:p>
            <a:pPr marL="514350" indent="-514350">
              <a:buFont typeface="+mj-lt"/>
              <a:buAutoNum type="arabicPeriod"/>
            </a:pPr>
            <a:r>
              <a:rPr lang="en-IE" dirty="0"/>
              <a:t>Registration and Bow-check</a:t>
            </a:r>
          </a:p>
          <a:p>
            <a:pPr marL="514350" indent="-514350">
              <a:buFont typeface="+mj-lt"/>
              <a:buAutoNum type="arabicPeriod"/>
            </a:pPr>
            <a:endParaRPr lang="en-IE" dirty="0"/>
          </a:p>
          <a:p>
            <a:pPr marL="514350" indent="-514350">
              <a:buFont typeface="+mj-lt"/>
              <a:buAutoNum type="arabicPeriod"/>
            </a:pPr>
            <a:r>
              <a:rPr lang="en-IE" dirty="0"/>
              <a:t>IFAA Rounds</a:t>
            </a:r>
          </a:p>
          <a:p>
            <a:pPr marL="514350" indent="-514350">
              <a:buFont typeface="+mj-lt"/>
              <a:buAutoNum type="arabicPeriod"/>
            </a:pPr>
            <a:endParaRPr lang="en-IE" dirty="0"/>
          </a:p>
          <a:p>
            <a:pPr marL="514350" indent="-514350">
              <a:buFont typeface="+mj-lt"/>
              <a:buAutoNum type="arabicPeriod"/>
            </a:pPr>
            <a:r>
              <a:rPr lang="en-IE" dirty="0"/>
              <a:t>On the range</a:t>
            </a:r>
          </a:p>
          <a:p>
            <a:pPr marL="514350" indent="-514350">
              <a:buFont typeface="+mj-lt"/>
              <a:buAutoNum type="arabicPeriod"/>
            </a:pPr>
            <a:endParaRPr lang="en-IE" dirty="0"/>
          </a:p>
          <a:p>
            <a:pPr marL="514350" indent="-514350">
              <a:buFont typeface="+mj-lt"/>
              <a:buAutoNum type="arabicPeriod"/>
            </a:pPr>
            <a:r>
              <a:rPr lang="en-IE" dirty="0"/>
              <a:t>Other</a:t>
            </a:r>
            <a:endParaRPr lang="en-US" dirty="0"/>
          </a:p>
        </p:txBody>
      </p:sp>
    </p:spTree>
    <p:extLst>
      <p:ext uri="{BB962C8B-B14F-4D97-AF65-F5344CB8AC3E}">
        <p14:creationId xmlns:p14="http://schemas.microsoft.com/office/powerpoint/2010/main" val="300839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About UKIFAC</a:t>
            </a:r>
            <a:endParaRPr lang="en-US" dirty="0"/>
          </a:p>
        </p:txBody>
      </p:sp>
      <p:sp>
        <p:nvSpPr>
          <p:cNvPr id="7" name="Text Placeholder 6"/>
          <p:cNvSpPr>
            <a:spLocks noGrp="1"/>
          </p:cNvSpPr>
          <p:nvPr>
            <p:ph type="body" idx="1"/>
          </p:nvPr>
        </p:nvSpPr>
        <p:spPr/>
        <p:txBody>
          <a:bodyPr/>
          <a:lstStyle/>
          <a:p>
            <a:r>
              <a:rPr lang="en-IE" dirty="0"/>
              <a:t>UKIFAC OVERVIEW</a:t>
            </a:r>
          </a:p>
          <a:p>
            <a:endParaRPr lang="en-US" dirty="0"/>
          </a:p>
        </p:txBody>
      </p:sp>
      <p:sp>
        <p:nvSpPr>
          <p:cNvPr id="8" name="Content Placeholder 7"/>
          <p:cNvSpPr>
            <a:spLocks noGrp="1"/>
          </p:cNvSpPr>
          <p:nvPr>
            <p:ph sz="half" idx="2"/>
          </p:nvPr>
        </p:nvSpPr>
        <p:spPr>
          <a:xfrm>
            <a:off x="839788" y="2069432"/>
            <a:ext cx="5480801" cy="4374500"/>
          </a:xfrm>
        </p:spPr>
        <p:txBody>
          <a:bodyPr>
            <a:normAutofit fontScale="85000" lnSpcReduction="20000"/>
          </a:bodyPr>
          <a:lstStyle/>
          <a:p>
            <a:r>
              <a:rPr lang="en-IE" dirty="0"/>
              <a:t>UKIFAC is an annual, two day competition comprising of a 1x28 IFAA FIELD and a 1x28 HUNTER round </a:t>
            </a:r>
          </a:p>
          <a:p>
            <a:pPr lvl="1"/>
            <a:r>
              <a:rPr lang="en-GB" dirty="0"/>
              <a:t>2 x 14 target courses permissible (2 units give the 28 targets). Additional 14s added to accommodate increasing participation numbers, as required</a:t>
            </a:r>
            <a:endParaRPr lang="en-US" dirty="0"/>
          </a:p>
          <a:p>
            <a:r>
              <a:rPr lang="en-GB" dirty="0"/>
              <a:t>Hosts specify the date of their event at the current years' event. If no date is announced, UKIFAC will default to the second weekend in </a:t>
            </a:r>
            <a:r>
              <a:rPr lang="en-IE" dirty="0"/>
              <a:t>July</a:t>
            </a:r>
          </a:p>
          <a:p>
            <a:r>
              <a:rPr lang="en-IE" dirty="0"/>
              <a:t>The tournament is open to all members of EFAA, IFAF, NIFAA, SFAA and WFAA. </a:t>
            </a:r>
          </a:p>
          <a:p>
            <a:pPr lvl="1"/>
            <a:r>
              <a:rPr lang="en-IE" dirty="0"/>
              <a:t>Members of IFAA affiliate nations may compete as ‘guests’ at the discretion of the host nation</a:t>
            </a:r>
          </a:p>
        </p:txBody>
      </p:sp>
      <p:sp>
        <p:nvSpPr>
          <p:cNvPr id="9" name="Text Placeholder 8"/>
          <p:cNvSpPr>
            <a:spLocks noGrp="1"/>
          </p:cNvSpPr>
          <p:nvPr>
            <p:ph type="body" sz="quarter" idx="3"/>
          </p:nvPr>
        </p:nvSpPr>
        <p:spPr/>
        <p:txBody>
          <a:bodyPr/>
          <a:lstStyle/>
          <a:p>
            <a:endParaRPr lang="en-IE" dirty="0"/>
          </a:p>
          <a:p>
            <a:endParaRPr lang="en-IE" dirty="0"/>
          </a:p>
        </p:txBody>
      </p:sp>
      <p:sp>
        <p:nvSpPr>
          <p:cNvPr id="10" name="Content Placeholder 9"/>
          <p:cNvSpPr>
            <a:spLocks noGrp="1"/>
          </p:cNvSpPr>
          <p:nvPr>
            <p:ph sz="quarter" idx="4"/>
          </p:nvPr>
        </p:nvSpPr>
        <p:spPr>
          <a:xfrm>
            <a:off x="6172199" y="2069432"/>
            <a:ext cx="5522496" cy="4636168"/>
          </a:xfrm>
        </p:spPr>
        <p:txBody>
          <a:bodyPr>
            <a:normAutofit fontScale="85000" lnSpcReduction="20000"/>
          </a:bodyPr>
          <a:lstStyle/>
          <a:p>
            <a:r>
              <a:rPr lang="en-IE" dirty="0"/>
              <a:t>FRIDAY</a:t>
            </a:r>
          </a:p>
          <a:p>
            <a:pPr lvl="1"/>
            <a:r>
              <a:rPr lang="en-IE" dirty="0"/>
              <a:t>Registration &amp; Bow-check open</a:t>
            </a:r>
          </a:p>
          <a:p>
            <a:pPr lvl="1"/>
            <a:r>
              <a:rPr lang="en-IE" dirty="0"/>
              <a:t>Practice Range open </a:t>
            </a:r>
          </a:p>
          <a:p>
            <a:r>
              <a:rPr lang="en-IE" dirty="0"/>
              <a:t>SATURDAY</a:t>
            </a:r>
          </a:p>
          <a:p>
            <a:pPr lvl="1"/>
            <a:r>
              <a:rPr lang="en-IE" dirty="0"/>
              <a:t>Registration &amp; Bow-check open</a:t>
            </a:r>
          </a:p>
          <a:p>
            <a:pPr lvl="1"/>
            <a:r>
              <a:rPr lang="en-IE" dirty="0"/>
              <a:t>Practice Range open</a:t>
            </a:r>
          </a:p>
          <a:p>
            <a:pPr lvl="1"/>
            <a:r>
              <a:rPr lang="en-IE" dirty="0"/>
              <a:t>Safety briefing</a:t>
            </a:r>
          </a:p>
          <a:p>
            <a:pPr lvl="1"/>
            <a:r>
              <a:rPr lang="en-IE" dirty="0"/>
              <a:t>Day 1 of the competition </a:t>
            </a:r>
          </a:p>
          <a:p>
            <a:r>
              <a:rPr lang="en-IE" dirty="0"/>
              <a:t>SUNDAY</a:t>
            </a:r>
          </a:p>
          <a:p>
            <a:pPr lvl="1"/>
            <a:r>
              <a:rPr lang="en-IE" dirty="0"/>
              <a:t>Practice Range open</a:t>
            </a:r>
          </a:p>
          <a:p>
            <a:pPr lvl="1"/>
            <a:r>
              <a:rPr lang="en-IE" dirty="0"/>
              <a:t>Safety briefing</a:t>
            </a:r>
          </a:p>
          <a:p>
            <a:pPr lvl="1"/>
            <a:r>
              <a:rPr lang="en-IE" dirty="0"/>
              <a:t>Day 2 of the competition </a:t>
            </a:r>
          </a:p>
          <a:p>
            <a:pPr lvl="1"/>
            <a:r>
              <a:rPr lang="en-IE" dirty="0"/>
              <a:t>Awards Ceremony</a:t>
            </a:r>
          </a:p>
          <a:p>
            <a:endParaRPr lang="en-IE" dirty="0"/>
          </a:p>
        </p:txBody>
      </p:sp>
      <p:sp>
        <p:nvSpPr>
          <p:cNvPr id="11" name="Text Placeholder 6"/>
          <p:cNvSpPr txBox="1">
            <a:spLocks/>
          </p:cNvSpPr>
          <p:nvPr/>
        </p:nvSpPr>
        <p:spPr>
          <a:xfrm>
            <a:off x="6172198" y="1690688"/>
            <a:ext cx="515778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IE" dirty="0"/>
              <a:t>TIMETABLE</a:t>
            </a:r>
          </a:p>
          <a:p>
            <a:endParaRPr lang="en-US" dirty="0"/>
          </a:p>
        </p:txBody>
      </p:sp>
    </p:spTree>
    <p:extLst>
      <p:ext uri="{BB962C8B-B14F-4D97-AF65-F5344CB8AC3E}">
        <p14:creationId xmlns:p14="http://schemas.microsoft.com/office/powerpoint/2010/main" val="239580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General Information</a:t>
            </a:r>
            <a:endParaRPr lang="en-US" dirty="0"/>
          </a:p>
        </p:txBody>
      </p:sp>
      <p:sp>
        <p:nvSpPr>
          <p:cNvPr id="7" name="Text Placeholder 6"/>
          <p:cNvSpPr>
            <a:spLocks noGrp="1"/>
          </p:cNvSpPr>
          <p:nvPr>
            <p:ph type="body" idx="1"/>
          </p:nvPr>
        </p:nvSpPr>
        <p:spPr/>
        <p:txBody>
          <a:bodyPr/>
          <a:lstStyle/>
          <a:p>
            <a:r>
              <a:rPr lang="en-IE" dirty="0"/>
              <a:t>COMPETITOR PREREQUISITS</a:t>
            </a:r>
          </a:p>
          <a:p>
            <a:endParaRPr lang="en-US" dirty="0"/>
          </a:p>
        </p:txBody>
      </p:sp>
      <p:sp>
        <p:nvSpPr>
          <p:cNvPr id="8" name="Content Placeholder 7"/>
          <p:cNvSpPr>
            <a:spLocks noGrp="1"/>
          </p:cNvSpPr>
          <p:nvPr>
            <p:ph sz="half" idx="2"/>
          </p:nvPr>
        </p:nvSpPr>
        <p:spPr>
          <a:xfrm>
            <a:off x="839788" y="2069432"/>
            <a:ext cx="5231921" cy="4788568"/>
          </a:xfrm>
        </p:spPr>
        <p:txBody>
          <a:bodyPr>
            <a:normAutofit fontScale="92500" lnSpcReduction="10000"/>
          </a:bodyPr>
          <a:lstStyle/>
          <a:p>
            <a:r>
              <a:rPr lang="en-IE" dirty="0"/>
              <a:t>IFAA affiliation</a:t>
            </a:r>
          </a:p>
          <a:p>
            <a:pPr lvl="1"/>
            <a:r>
              <a:rPr lang="en-IE" dirty="0"/>
              <a:t>Is your IFAF membership paid-up?</a:t>
            </a:r>
          </a:p>
          <a:p>
            <a:r>
              <a:rPr lang="en-IE" dirty="0"/>
              <a:t>Do you have a Classification Card?</a:t>
            </a:r>
          </a:p>
          <a:p>
            <a:pPr lvl="1"/>
            <a:r>
              <a:rPr lang="en-IE" dirty="0"/>
              <a:t>Every archer, including those whose category does not have Classifications, must have at least TWO scores for Field &amp;/or Hunter rounds to demonstrate experience of the rounds</a:t>
            </a:r>
          </a:p>
          <a:p>
            <a:pPr lvl="1"/>
            <a:r>
              <a:rPr lang="en-IE" dirty="0"/>
              <a:t>For styles with Classifications (A, B or C), scores are valid for two years</a:t>
            </a:r>
          </a:p>
          <a:p>
            <a:pPr lvl="1"/>
            <a:r>
              <a:rPr lang="en-IE" dirty="0"/>
              <a:t>For styles requiring classifications, archers without a valid classification are deemed ‘Unclassified’ meaning they default into A class.</a:t>
            </a:r>
          </a:p>
        </p:txBody>
      </p:sp>
      <p:sp>
        <p:nvSpPr>
          <p:cNvPr id="9" name="Text Placeholder 8"/>
          <p:cNvSpPr>
            <a:spLocks noGrp="1"/>
          </p:cNvSpPr>
          <p:nvPr>
            <p:ph type="body" sz="quarter" idx="3"/>
          </p:nvPr>
        </p:nvSpPr>
        <p:spPr/>
        <p:txBody>
          <a:bodyPr/>
          <a:lstStyle/>
          <a:p>
            <a:r>
              <a:rPr lang="en-IE" dirty="0"/>
              <a:t>TRAVEL ESSENTIALS</a:t>
            </a:r>
          </a:p>
          <a:p>
            <a:endParaRPr lang="en-IE" dirty="0"/>
          </a:p>
        </p:txBody>
      </p:sp>
      <p:sp>
        <p:nvSpPr>
          <p:cNvPr id="10" name="Content Placeholder 9"/>
          <p:cNvSpPr>
            <a:spLocks noGrp="1"/>
          </p:cNvSpPr>
          <p:nvPr>
            <p:ph sz="quarter" idx="4"/>
          </p:nvPr>
        </p:nvSpPr>
        <p:spPr>
          <a:xfrm>
            <a:off x="6172199" y="2069432"/>
            <a:ext cx="5522496" cy="4636168"/>
          </a:xfrm>
        </p:spPr>
        <p:txBody>
          <a:bodyPr>
            <a:normAutofit/>
          </a:bodyPr>
          <a:lstStyle/>
          <a:p>
            <a:r>
              <a:rPr lang="en-IE" dirty="0"/>
              <a:t>Passport / National ID Card</a:t>
            </a:r>
          </a:p>
          <a:p>
            <a:pPr lvl="1"/>
            <a:r>
              <a:rPr lang="en-IE" dirty="0"/>
              <a:t>Is your travel document in date?</a:t>
            </a:r>
          </a:p>
          <a:p>
            <a:r>
              <a:rPr lang="en-IE" dirty="0"/>
              <a:t>E111 Card &amp; Travel Insurance</a:t>
            </a:r>
          </a:p>
          <a:p>
            <a:pPr lvl="1"/>
            <a:r>
              <a:rPr lang="en-IE" dirty="0"/>
              <a:t>Apply for an </a:t>
            </a:r>
            <a:r>
              <a:rPr lang="en-IE" dirty="0">
                <a:hlinkClick r:id="rId2"/>
              </a:rPr>
              <a:t>E111 card</a:t>
            </a:r>
            <a:r>
              <a:rPr lang="en-IE" dirty="0"/>
              <a:t> online </a:t>
            </a:r>
          </a:p>
          <a:p>
            <a:pPr lvl="1"/>
            <a:r>
              <a:rPr lang="en-IE" dirty="0"/>
              <a:t>Purchase travel insurance</a:t>
            </a:r>
          </a:p>
          <a:p>
            <a:r>
              <a:rPr lang="en-IE" dirty="0"/>
              <a:t>Flight vs. Ferry logistics comparison</a:t>
            </a:r>
          </a:p>
          <a:p>
            <a:r>
              <a:rPr lang="en-IE" dirty="0"/>
              <a:t>Accommodation booked</a:t>
            </a:r>
          </a:p>
          <a:p>
            <a:r>
              <a:rPr lang="en-IE" dirty="0"/>
              <a:t>Car hire vs. Public transport</a:t>
            </a:r>
          </a:p>
          <a:p>
            <a:pPr lvl="1"/>
            <a:r>
              <a:rPr lang="en-IE" dirty="0"/>
              <a:t>Do you have a FULL driving licence?</a:t>
            </a:r>
          </a:p>
          <a:p>
            <a:pPr lvl="1"/>
            <a:r>
              <a:rPr lang="en-IE" dirty="0"/>
              <a:t>Is there transport to the shoot site?</a:t>
            </a:r>
            <a:endParaRPr lang="en-US" dirty="0"/>
          </a:p>
        </p:txBody>
      </p:sp>
    </p:spTree>
    <p:extLst>
      <p:ext uri="{BB962C8B-B14F-4D97-AF65-F5344CB8AC3E}">
        <p14:creationId xmlns:p14="http://schemas.microsoft.com/office/powerpoint/2010/main" val="333256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Registration &amp; Bow-check</a:t>
            </a:r>
            <a:endParaRPr lang="en-US" dirty="0"/>
          </a:p>
        </p:txBody>
      </p:sp>
      <p:sp>
        <p:nvSpPr>
          <p:cNvPr id="7" name="Text Placeholder 6"/>
          <p:cNvSpPr>
            <a:spLocks noGrp="1"/>
          </p:cNvSpPr>
          <p:nvPr>
            <p:ph type="body" idx="1"/>
          </p:nvPr>
        </p:nvSpPr>
        <p:spPr/>
        <p:txBody>
          <a:bodyPr/>
          <a:lstStyle/>
          <a:p>
            <a:r>
              <a:rPr lang="en-IE" dirty="0"/>
              <a:t>PAPERWORK TO PRESENT</a:t>
            </a:r>
          </a:p>
          <a:p>
            <a:endParaRPr lang="en-US" dirty="0"/>
          </a:p>
        </p:txBody>
      </p:sp>
      <p:sp>
        <p:nvSpPr>
          <p:cNvPr id="8" name="Content Placeholder 7"/>
          <p:cNvSpPr>
            <a:spLocks noGrp="1"/>
          </p:cNvSpPr>
          <p:nvPr>
            <p:ph sz="half" idx="2"/>
          </p:nvPr>
        </p:nvSpPr>
        <p:spPr>
          <a:xfrm>
            <a:off x="839788" y="2069432"/>
            <a:ext cx="5231921" cy="4374500"/>
          </a:xfrm>
        </p:spPr>
        <p:txBody>
          <a:bodyPr>
            <a:normAutofit fontScale="77500" lnSpcReduction="20000"/>
          </a:bodyPr>
          <a:lstStyle/>
          <a:p>
            <a:r>
              <a:rPr lang="en-IE" dirty="0"/>
              <a:t>Documents</a:t>
            </a:r>
          </a:p>
          <a:p>
            <a:pPr lvl="1"/>
            <a:r>
              <a:rPr lang="en-IE" dirty="0"/>
              <a:t>IFAF Membership card</a:t>
            </a:r>
          </a:p>
          <a:p>
            <a:pPr lvl="1"/>
            <a:r>
              <a:rPr lang="en-IE" dirty="0"/>
              <a:t>Classification-Scorecard</a:t>
            </a:r>
          </a:p>
          <a:p>
            <a:pPr lvl="2"/>
            <a:r>
              <a:rPr lang="en-IE" dirty="0"/>
              <a:t>IFAF’s Classification cards are issued by the </a:t>
            </a:r>
            <a:r>
              <a:rPr lang="sv-SE" dirty="0"/>
              <a:t>International Rep (internatonal@ifaf.ie)</a:t>
            </a:r>
            <a:endParaRPr lang="en-IE" dirty="0"/>
          </a:p>
          <a:p>
            <a:pPr marL="457200" lvl="1" indent="0">
              <a:buNone/>
            </a:pPr>
            <a:endParaRPr lang="en-IE" dirty="0"/>
          </a:p>
        </p:txBody>
      </p:sp>
      <p:sp>
        <p:nvSpPr>
          <p:cNvPr id="9" name="Text Placeholder 8"/>
          <p:cNvSpPr>
            <a:spLocks noGrp="1"/>
          </p:cNvSpPr>
          <p:nvPr>
            <p:ph type="body" sz="quarter" idx="3"/>
          </p:nvPr>
        </p:nvSpPr>
        <p:spPr/>
        <p:txBody>
          <a:bodyPr/>
          <a:lstStyle/>
          <a:p>
            <a:r>
              <a:rPr lang="en-IE" dirty="0"/>
              <a:t>EQUIPMENT TO PRESENT</a:t>
            </a:r>
          </a:p>
          <a:p>
            <a:endParaRPr lang="en-IE" dirty="0"/>
          </a:p>
        </p:txBody>
      </p:sp>
      <p:sp>
        <p:nvSpPr>
          <p:cNvPr id="10" name="Content Placeholder 9"/>
          <p:cNvSpPr>
            <a:spLocks noGrp="1"/>
          </p:cNvSpPr>
          <p:nvPr>
            <p:ph sz="quarter" idx="4"/>
          </p:nvPr>
        </p:nvSpPr>
        <p:spPr>
          <a:xfrm>
            <a:off x="6172199" y="2069432"/>
            <a:ext cx="5522496" cy="4636168"/>
          </a:xfrm>
        </p:spPr>
        <p:txBody>
          <a:bodyPr>
            <a:normAutofit fontScale="77500" lnSpcReduction="20000"/>
          </a:bodyPr>
          <a:lstStyle/>
          <a:p>
            <a:r>
              <a:rPr lang="en-IE" dirty="0"/>
              <a:t>Bow</a:t>
            </a:r>
          </a:p>
          <a:p>
            <a:pPr lvl="1"/>
            <a:r>
              <a:rPr lang="en-IE" dirty="0"/>
              <a:t>Compounds will be speed-checked</a:t>
            </a:r>
          </a:p>
          <a:p>
            <a:pPr lvl="1"/>
            <a:r>
              <a:rPr lang="en-IE" dirty="0"/>
              <a:t>Marks considered sighting aids will be covered by the bow checkers</a:t>
            </a:r>
          </a:p>
          <a:p>
            <a:pPr lvl="1"/>
            <a:r>
              <a:rPr lang="en-IE" dirty="0"/>
              <a:t>Bows / bow-styles must comply with IFAA rules (e.g. IFAF </a:t>
            </a:r>
            <a:r>
              <a:rPr lang="en-IE" dirty="0" err="1"/>
              <a:t>Trad</a:t>
            </a:r>
            <a:r>
              <a:rPr lang="en-IE" dirty="0"/>
              <a:t> will not be recognised, this category will be converted to IFAA </a:t>
            </a:r>
            <a:r>
              <a:rPr lang="en-IE" dirty="0" err="1"/>
              <a:t>Trad</a:t>
            </a:r>
            <a:r>
              <a:rPr lang="en-IE" dirty="0"/>
              <a:t>)</a:t>
            </a:r>
          </a:p>
          <a:p>
            <a:r>
              <a:rPr lang="en-IE" dirty="0"/>
              <a:t>Arrows</a:t>
            </a:r>
          </a:p>
          <a:p>
            <a:pPr lvl="1"/>
            <a:r>
              <a:rPr lang="en-IE" dirty="0"/>
              <a:t>Arrows must be numbered 1, 2, 3 &amp; 4 using rings near to the fletches  (IFAF Handbook / Rule)</a:t>
            </a:r>
          </a:p>
          <a:p>
            <a:r>
              <a:rPr lang="en-IE" dirty="0"/>
              <a:t>Tabs</a:t>
            </a:r>
          </a:p>
          <a:p>
            <a:pPr lvl="1"/>
            <a:r>
              <a:rPr lang="en-IE" dirty="0"/>
              <a:t>No marks to aid shooting allowed</a:t>
            </a:r>
          </a:p>
          <a:p>
            <a:r>
              <a:rPr lang="en-IE" dirty="0"/>
              <a:t>Binoculars</a:t>
            </a:r>
          </a:p>
          <a:p>
            <a:pPr lvl="1"/>
            <a:r>
              <a:rPr lang="en-IE" dirty="0"/>
              <a:t>Binoculars do not need to be inspected. They </a:t>
            </a:r>
            <a:r>
              <a:rPr lang="en-IE" u="sng" dirty="0"/>
              <a:t>can have</a:t>
            </a:r>
            <a:r>
              <a:rPr lang="en-IE" dirty="0"/>
              <a:t> range-finding functions because rounds are marked-distance</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239" y="4141563"/>
            <a:ext cx="5243018" cy="2302369"/>
          </a:xfrm>
          <a:prstGeom prst="rect">
            <a:avLst/>
          </a:prstGeom>
        </p:spPr>
      </p:pic>
    </p:spTree>
    <p:extLst>
      <p:ext uri="{BB962C8B-B14F-4D97-AF65-F5344CB8AC3E}">
        <p14:creationId xmlns:p14="http://schemas.microsoft.com/office/powerpoint/2010/main" val="191730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839788"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a:t>IFAA Rounds: Field</a:t>
            </a:r>
            <a:endParaRPr lang="en-US" dirty="0"/>
          </a:p>
        </p:txBody>
      </p:sp>
      <p:pic>
        <p:nvPicPr>
          <p:cNvPr id="8" name="Picture 7"/>
          <p:cNvPicPr>
            <a:picLocks noChangeAspect="1"/>
          </p:cNvPicPr>
          <p:nvPr/>
        </p:nvPicPr>
        <p:blipFill>
          <a:blip r:embed="rId2"/>
          <a:stretch>
            <a:fillRect/>
          </a:stretch>
        </p:blipFill>
        <p:spPr>
          <a:xfrm>
            <a:off x="6318131" y="170838"/>
            <a:ext cx="4679085" cy="3231160"/>
          </a:xfrm>
          <a:prstGeom prst="rect">
            <a:avLst/>
          </a:prstGeom>
        </p:spPr>
      </p:pic>
      <p:pic>
        <p:nvPicPr>
          <p:cNvPr id="9" name="Picture 8"/>
          <p:cNvPicPr>
            <a:picLocks noChangeAspect="1"/>
          </p:cNvPicPr>
          <p:nvPr/>
        </p:nvPicPr>
        <p:blipFill>
          <a:blip r:embed="rId3"/>
          <a:stretch>
            <a:fillRect/>
          </a:stretch>
        </p:blipFill>
        <p:spPr>
          <a:xfrm>
            <a:off x="701921" y="4347074"/>
            <a:ext cx="4458086" cy="1440305"/>
          </a:xfrm>
          <a:prstGeom prst="rect">
            <a:avLst/>
          </a:prstGeom>
        </p:spPr>
      </p:pic>
      <p:pic>
        <p:nvPicPr>
          <p:cNvPr id="10" name="Picture 9"/>
          <p:cNvPicPr>
            <a:picLocks noChangeAspect="1"/>
          </p:cNvPicPr>
          <p:nvPr/>
        </p:nvPicPr>
        <p:blipFill>
          <a:blip r:embed="rId4"/>
          <a:stretch>
            <a:fillRect/>
          </a:stretch>
        </p:blipFill>
        <p:spPr>
          <a:xfrm>
            <a:off x="839788" y="1382345"/>
            <a:ext cx="4587638" cy="2392887"/>
          </a:xfrm>
          <a:prstGeom prst="rect">
            <a:avLst/>
          </a:prstGeom>
        </p:spPr>
      </p:pic>
      <p:pic>
        <p:nvPicPr>
          <p:cNvPr id="11" name="Picture 10"/>
          <p:cNvPicPr>
            <a:picLocks noChangeAspect="1"/>
          </p:cNvPicPr>
          <p:nvPr/>
        </p:nvPicPr>
        <p:blipFill>
          <a:blip r:embed="rId5"/>
          <a:stretch>
            <a:fillRect/>
          </a:stretch>
        </p:blipFill>
        <p:spPr>
          <a:xfrm>
            <a:off x="6318131" y="3466889"/>
            <a:ext cx="5037257" cy="3200677"/>
          </a:xfrm>
          <a:prstGeom prst="rect">
            <a:avLst/>
          </a:prstGeom>
        </p:spPr>
      </p:pic>
    </p:spTree>
    <p:extLst>
      <p:ext uri="{BB962C8B-B14F-4D97-AF65-F5344CB8AC3E}">
        <p14:creationId xmlns:p14="http://schemas.microsoft.com/office/powerpoint/2010/main" val="4106463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839788"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a:t>IFAA Rounds: Hunter</a:t>
            </a:r>
            <a:endParaRPr lang="en-US" dirty="0"/>
          </a:p>
        </p:txBody>
      </p:sp>
      <p:pic>
        <p:nvPicPr>
          <p:cNvPr id="3" name="Picture 2"/>
          <p:cNvPicPr>
            <a:picLocks noChangeAspect="1"/>
          </p:cNvPicPr>
          <p:nvPr/>
        </p:nvPicPr>
        <p:blipFill rotWithShape="1">
          <a:blip r:embed="rId2"/>
          <a:srcRect l="4185" t="24440"/>
          <a:stretch/>
        </p:blipFill>
        <p:spPr>
          <a:xfrm>
            <a:off x="839788" y="5151633"/>
            <a:ext cx="4271487" cy="1088285"/>
          </a:xfrm>
          <a:prstGeom prst="rect">
            <a:avLst/>
          </a:prstGeom>
        </p:spPr>
      </p:pic>
      <p:pic>
        <p:nvPicPr>
          <p:cNvPr id="4" name="Picture 3"/>
          <p:cNvPicPr>
            <a:picLocks noChangeAspect="1"/>
          </p:cNvPicPr>
          <p:nvPr/>
        </p:nvPicPr>
        <p:blipFill>
          <a:blip r:embed="rId3"/>
          <a:stretch>
            <a:fillRect/>
          </a:stretch>
        </p:blipFill>
        <p:spPr>
          <a:xfrm>
            <a:off x="6385772" y="259169"/>
            <a:ext cx="4465707" cy="3322608"/>
          </a:xfrm>
          <a:prstGeom prst="rect">
            <a:avLst/>
          </a:prstGeom>
        </p:spPr>
      </p:pic>
      <p:pic>
        <p:nvPicPr>
          <p:cNvPr id="5" name="Picture 4"/>
          <p:cNvPicPr>
            <a:picLocks noChangeAspect="1"/>
          </p:cNvPicPr>
          <p:nvPr/>
        </p:nvPicPr>
        <p:blipFill>
          <a:blip r:embed="rId4"/>
          <a:stretch>
            <a:fillRect/>
          </a:stretch>
        </p:blipFill>
        <p:spPr>
          <a:xfrm>
            <a:off x="839788" y="4549601"/>
            <a:ext cx="4648603" cy="602032"/>
          </a:xfrm>
          <a:prstGeom prst="rect">
            <a:avLst/>
          </a:prstGeom>
        </p:spPr>
      </p:pic>
      <p:pic>
        <p:nvPicPr>
          <p:cNvPr id="6" name="Picture 5"/>
          <p:cNvPicPr>
            <a:picLocks noChangeAspect="1"/>
          </p:cNvPicPr>
          <p:nvPr/>
        </p:nvPicPr>
        <p:blipFill>
          <a:blip r:embed="rId5"/>
          <a:stretch>
            <a:fillRect/>
          </a:stretch>
        </p:blipFill>
        <p:spPr>
          <a:xfrm>
            <a:off x="839788" y="1355823"/>
            <a:ext cx="4648603" cy="2537680"/>
          </a:xfrm>
          <a:prstGeom prst="rect">
            <a:avLst/>
          </a:prstGeom>
        </p:spPr>
      </p:pic>
      <p:pic>
        <p:nvPicPr>
          <p:cNvPr id="7" name="Picture 6"/>
          <p:cNvPicPr>
            <a:picLocks noChangeAspect="1"/>
          </p:cNvPicPr>
          <p:nvPr/>
        </p:nvPicPr>
        <p:blipFill>
          <a:blip r:embed="rId6"/>
          <a:stretch>
            <a:fillRect/>
          </a:stretch>
        </p:blipFill>
        <p:spPr>
          <a:xfrm>
            <a:off x="6385772" y="3581777"/>
            <a:ext cx="5067739" cy="3139712"/>
          </a:xfrm>
          <a:prstGeom prst="rect">
            <a:avLst/>
          </a:prstGeom>
        </p:spPr>
      </p:pic>
    </p:spTree>
    <p:extLst>
      <p:ext uri="{BB962C8B-B14F-4D97-AF65-F5344CB8AC3E}">
        <p14:creationId xmlns:p14="http://schemas.microsoft.com/office/powerpoint/2010/main" val="361585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On the Range</a:t>
            </a:r>
            <a:endParaRPr lang="en-US" dirty="0"/>
          </a:p>
        </p:txBody>
      </p:sp>
      <p:sp>
        <p:nvSpPr>
          <p:cNvPr id="7" name="Text Placeholder 6"/>
          <p:cNvSpPr>
            <a:spLocks noGrp="1"/>
          </p:cNvSpPr>
          <p:nvPr>
            <p:ph type="body" idx="1"/>
          </p:nvPr>
        </p:nvSpPr>
        <p:spPr/>
        <p:txBody>
          <a:bodyPr/>
          <a:lstStyle/>
          <a:p>
            <a:r>
              <a:rPr lang="en-IE" dirty="0"/>
              <a:t>WHAT TO BRING</a:t>
            </a:r>
          </a:p>
          <a:p>
            <a:endParaRPr lang="en-US" dirty="0"/>
          </a:p>
        </p:txBody>
      </p:sp>
      <p:sp>
        <p:nvSpPr>
          <p:cNvPr id="8" name="Content Placeholder 7"/>
          <p:cNvSpPr>
            <a:spLocks noGrp="1"/>
          </p:cNvSpPr>
          <p:nvPr>
            <p:ph sz="half" idx="2"/>
          </p:nvPr>
        </p:nvSpPr>
        <p:spPr>
          <a:xfrm>
            <a:off x="839788" y="2069432"/>
            <a:ext cx="5231921" cy="4636168"/>
          </a:xfrm>
        </p:spPr>
        <p:txBody>
          <a:bodyPr>
            <a:normAutofit/>
          </a:bodyPr>
          <a:lstStyle/>
          <a:p>
            <a:r>
              <a:rPr lang="en-IE" dirty="0"/>
              <a:t>Scorecards</a:t>
            </a:r>
          </a:p>
          <a:p>
            <a:pPr lvl="1"/>
            <a:r>
              <a:rPr lang="en-IE" dirty="0"/>
              <a:t>Bring the correct scorecard for the round being shot</a:t>
            </a:r>
          </a:p>
          <a:p>
            <a:r>
              <a:rPr lang="en-IE" dirty="0"/>
              <a:t>Equipment</a:t>
            </a:r>
          </a:p>
          <a:p>
            <a:pPr lvl="1"/>
            <a:r>
              <a:rPr lang="en-IE" dirty="0"/>
              <a:t>Bow, arrows, quiver, binoculars</a:t>
            </a:r>
          </a:p>
          <a:p>
            <a:r>
              <a:rPr lang="en-IE" dirty="0"/>
              <a:t>Essentials</a:t>
            </a:r>
          </a:p>
          <a:p>
            <a:pPr lvl="1"/>
            <a:r>
              <a:rPr lang="en-IE" dirty="0"/>
              <a:t>Clothing for all seasons, hat, portable seat, sun cream, bug-spray!</a:t>
            </a:r>
          </a:p>
          <a:p>
            <a:endParaRPr lang="en-IE" dirty="0"/>
          </a:p>
        </p:txBody>
      </p:sp>
      <p:sp>
        <p:nvSpPr>
          <p:cNvPr id="10" name="Content Placeholder 9"/>
          <p:cNvSpPr>
            <a:spLocks noGrp="1"/>
          </p:cNvSpPr>
          <p:nvPr>
            <p:ph sz="quarter" idx="4"/>
          </p:nvPr>
        </p:nvSpPr>
        <p:spPr>
          <a:xfrm>
            <a:off x="6172199" y="2069432"/>
            <a:ext cx="5522496" cy="4636168"/>
          </a:xfrm>
        </p:spPr>
        <p:txBody>
          <a:bodyPr>
            <a:normAutofit lnSpcReduction="10000"/>
          </a:bodyPr>
          <a:lstStyle/>
          <a:p>
            <a:r>
              <a:rPr lang="en-IE" dirty="0"/>
              <a:t>Money</a:t>
            </a:r>
          </a:p>
          <a:p>
            <a:pPr lvl="1"/>
            <a:r>
              <a:rPr lang="en-IE" dirty="0"/>
              <a:t>Lunch is usually a ‘rolling stop’. Food/drink can be purchased at catering, if offered at the venue</a:t>
            </a:r>
          </a:p>
          <a:p>
            <a:r>
              <a:rPr lang="en-IE" dirty="0"/>
              <a:t>Refreshments</a:t>
            </a:r>
          </a:p>
          <a:p>
            <a:pPr lvl="1"/>
            <a:r>
              <a:rPr lang="en-IE" dirty="0"/>
              <a:t>Bring a bag with food and drink in it… you may be hungry/thirsty before you reach catering.</a:t>
            </a:r>
          </a:p>
          <a:p>
            <a:r>
              <a:rPr lang="en-IE" dirty="0"/>
              <a:t>Smoking</a:t>
            </a:r>
          </a:p>
          <a:p>
            <a:pPr lvl="1"/>
            <a:r>
              <a:rPr lang="en-IE" dirty="0"/>
              <a:t>Smoking, including  E-Cigarettes, is normally NOT ALLOWED on the course, only at designated food stops</a:t>
            </a:r>
            <a:endParaRPr lang="en-US" dirty="0"/>
          </a:p>
        </p:txBody>
      </p:sp>
    </p:spTree>
    <p:extLst>
      <p:ext uri="{BB962C8B-B14F-4D97-AF65-F5344CB8AC3E}">
        <p14:creationId xmlns:p14="http://schemas.microsoft.com/office/powerpoint/2010/main" val="198632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On the Range</a:t>
            </a:r>
            <a:endParaRPr lang="en-US" dirty="0"/>
          </a:p>
        </p:txBody>
      </p:sp>
      <p:sp>
        <p:nvSpPr>
          <p:cNvPr id="7" name="Text Placeholder 6"/>
          <p:cNvSpPr>
            <a:spLocks noGrp="1"/>
          </p:cNvSpPr>
          <p:nvPr>
            <p:ph type="body" idx="1"/>
          </p:nvPr>
        </p:nvSpPr>
        <p:spPr/>
        <p:txBody>
          <a:bodyPr/>
          <a:lstStyle/>
          <a:p>
            <a:r>
              <a:rPr lang="en-IE" dirty="0"/>
              <a:t>RULES and ETIQUETTE</a:t>
            </a:r>
          </a:p>
          <a:p>
            <a:endParaRPr lang="en-US" dirty="0"/>
          </a:p>
        </p:txBody>
      </p:sp>
      <p:sp>
        <p:nvSpPr>
          <p:cNvPr id="8" name="Content Placeholder 7"/>
          <p:cNvSpPr>
            <a:spLocks noGrp="1"/>
          </p:cNvSpPr>
          <p:nvPr>
            <p:ph sz="half" idx="2"/>
          </p:nvPr>
        </p:nvSpPr>
        <p:spPr>
          <a:xfrm>
            <a:off x="839788" y="2069432"/>
            <a:ext cx="5231921" cy="4636168"/>
          </a:xfrm>
        </p:spPr>
        <p:txBody>
          <a:bodyPr>
            <a:normAutofit/>
          </a:bodyPr>
          <a:lstStyle/>
          <a:p>
            <a:r>
              <a:rPr lang="en-IE" dirty="0"/>
              <a:t>Group position/role assigned</a:t>
            </a:r>
          </a:p>
          <a:p>
            <a:pPr lvl="1"/>
            <a:r>
              <a:rPr lang="en-IE" dirty="0"/>
              <a:t>The ordering of names in the group determines role (cannot be changed)</a:t>
            </a:r>
          </a:p>
          <a:p>
            <a:pPr lvl="2"/>
            <a:r>
              <a:rPr lang="en-IE" dirty="0"/>
              <a:t>#1: Target Captain</a:t>
            </a:r>
          </a:p>
          <a:p>
            <a:pPr lvl="2"/>
            <a:r>
              <a:rPr lang="en-IE" dirty="0"/>
              <a:t>#2: First Scorer</a:t>
            </a:r>
          </a:p>
          <a:p>
            <a:pPr lvl="2"/>
            <a:r>
              <a:rPr lang="en-IE" dirty="0"/>
              <a:t>#3: Second Scorer</a:t>
            </a:r>
          </a:p>
          <a:p>
            <a:pPr lvl="2"/>
            <a:r>
              <a:rPr lang="en-IE" dirty="0"/>
              <a:t>#4: Arrow Puller</a:t>
            </a:r>
          </a:p>
          <a:p>
            <a:r>
              <a:rPr lang="en-IE" dirty="0"/>
              <a:t>Target Captain’s job</a:t>
            </a:r>
          </a:p>
          <a:p>
            <a:pPr lvl="1"/>
            <a:r>
              <a:rPr lang="en-US" dirty="0"/>
              <a:t>monitor shooting rotation</a:t>
            </a:r>
          </a:p>
          <a:p>
            <a:pPr lvl="1"/>
            <a:r>
              <a:rPr lang="en-US" dirty="0"/>
              <a:t>settle all local questions</a:t>
            </a:r>
          </a:p>
          <a:p>
            <a:pPr lvl="1"/>
            <a:r>
              <a:rPr lang="en-IE" dirty="0"/>
              <a:t>manage back-logs/shoot throughs</a:t>
            </a:r>
            <a:endParaRPr lang="en-US" dirty="0"/>
          </a:p>
        </p:txBody>
      </p:sp>
      <p:sp>
        <p:nvSpPr>
          <p:cNvPr id="10" name="Content Placeholder 9"/>
          <p:cNvSpPr>
            <a:spLocks noGrp="1"/>
          </p:cNvSpPr>
          <p:nvPr>
            <p:ph sz="quarter" idx="4"/>
          </p:nvPr>
        </p:nvSpPr>
        <p:spPr>
          <a:xfrm>
            <a:off x="6172199" y="100209"/>
            <a:ext cx="5522496" cy="6757792"/>
          </a:xfrm>
        </p:spPr>
        <p:txBody>
          <a:bodyPr>
            <a:normAutofit/>
          </a:bodyPr>
          <a:lstStyle/>
          <a:p>
            <a:r>
              <a:rPr lang="en-IE" dirty="0"/>
              <a:t>Scoring disputes</a:t>
            </a:r>
          </a:p>
          <a:p>
            <a:pPr lvl="1"/>
            <a:r>
              <a:rPr lang="en-US" dirty="0"/>
              <a:t>In the case of a dispute, the majority opinion of the other archers in the group decides on the score. Period.</a:t>
            </a:r>
            <a:endParaRPr lang="en-IE" dirty="0"/>
          </a:p>
          <a:p>
            <a:r>
              <a:rPr lang="en-IE" dirty="0"/>
              <a:t>Pegs</a:t>
            </a:r>
          </a:p>
          <a:p>
            <a:pPr lvl="1"/>
            <a:r>
              <a:rPr lang="en-IE" dirty="0"/>
              <a:t>All adults: Field – White, Hunter - Red</a:t>
            </a:r>
          </a:p>
          <a:p>
            <a:pPr lvl="1"/>
            <a:r>
              <a:rPr lang="en-IE" dirty="0"/>
              <a:t>Juniors: Field &amp; Hunter – Blue</a:t>
            </a:r>
          </a:p>
          <a:p>
            <a:pPr lvl="1"/>
            <a:r>
              <a:rPr lang="en-IE" dirty="0"/>
              <a:t>Cubs: Field &amp; Hunter – Black</a:t>
            </a:r>
          </a:p>
          <a:p>
            <a:r>
              <a:rPr lang="en-IE" dirty="0"/>
              <a:t>Targets</a:t>
            </a:r>
          </a:p>
          <a:p>
            <a:pPr lvl="1"/>
            <a:r>
              <a:rPr lang="en-IE" dirty="0"/>
              <a:t>At each target a notice board will provide details about the target:</a:t>
            </a:r>
          </a:p>
          <a:p>
            <a:pPr marL="457200" lvl="1" indent="0">
              <a:buNone/>
            </a:pPr>
            <a:endParaRPr lang="en-IE"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3279" y="4493496"/>
            <a:ext cx="1474736" cy="2212104"/>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18987" y="4493496"/>
            <a:ext cx="1474736" cy="2206614"/>
          </a:xfrm>
          <a:prstGeom prst="rect">
            <a:avLst/>
          </a:prstGeom>
        </p:spPr>
      </p:pic>
    </p:spTree>
    <p:extLst>
      <p:ext uri="{BB962C8B-B14F-4D97-AF65-F5344CB8AC3E}">
        <p14:creationId xmlns:p14="http://schemas.microsoft.com/office/powerpoint/2010/main" val="3894975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2153</TotalTime>
  <Words>1489</Words>
  <Application>Microsoft Office PowerPoint</Application>
  <PresentationFormat>Widescreen</PresentationFormat>
  <Paragraphs>171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Competing at UKIFAC</vt:lpstr>
      <vt:lpstr>Contents</vt:lpstr>
      <vt:lpstr>About UKIFAC</vt:lpstr>
      <vt:lpstr>General Information</vt:lpstr>
      <vt:lpstr>Registration &amp; Bow-check</vt:lpstr>
      <vt:lpstr>PowerPoint Presentation</vt:lpstr>
      <vt:lpstr>PowerPoint Presentation</vt:lpstr>
      <vt:lpstr>On the Range</vt:lpstr>
      <vt:lpstr>On the Range</vt:lpstr>
      <vt:lpstr>On the Range</vt:lpstr>
      <vt:lpstr>On the Range</vt:lpstr>
      <vt:lpstr>On the Range</vt:lpstr>
      <vt:lpstr>On the Range</vt:lpstr>
      <vt:lpstr>Other</vt:lpstr>
    </vt:vector>
  </TitlesOfParts>
  <Company>Sun Life Financial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EBHC 2018</dc:title>
  <dc:creator>Lynn Ellingworth</dc:creator>
  <cp:lastModifiedBy>Lynn Ellingworth</cp:lastModifiedBy>
  <cp:revision>97</cp:revision>
  <dcterms:created xsi:type="dcterms:W3CDTF">2018-05-11T17:29:53Z</dcterms:created>
  <dcterms:modified xsi:type="dcterms:W3CDTF">2022-10-17T21:23:25Z</dcterms:modified>
</cp:coreProperties>
</file>